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inzel" panose="020B0604020202020204" charset="0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Georgia Pro" panose="02040502050405020303" pitchFamily="18" charset="0"/>
      <p:regular r:id="rId25"/>
      <p:bold r:id="rId26"/>
      <p:italic r:id="rId27"/>
      <p:boldItalic r:id="rId28"/>
    </p:embeddedFont>
    <p:embeddedFont>
      <p:font typeface="Georgia Pro Bold" panose="02040802050405020203" charset="0"/>
      <p:regular r:id="rId29"/>
      <p:bold r:id="rId30"/>
    </p:embeddedFont>
    <p:embeddedFont>
      <p:font typeface="Georgia Pro Italics" panose="020B0604020202020204" charset="0"/>
      <p:regular r:id="rId31"/>
    </p:embeddedFont>
    <p:embeddedFont>
      <p:font typeface="Livvic Bold" panose="020B0604020202020204" charset="0"/>
      <p:regular r:id="rId32"/>
      <p:bold r:id="rId33"/>
    </p:embeddedFont>
    <p:embeddedFont>
      <p:font typeface="Livvic Bold Bold" panose="020B0604020202020204" charset="0"/>
      <p:regular r:id="rId34"/>
    </p:embeddedFont>
    <p:embeddedFont>
      <p:font typeface="Montserrat Classic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6B590-5383-42CF-B509-3180CBC6C162}" v="59" dt="2023-04-26T23:02:23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1181" autoAdjust="0"/>
  </p:normalViewPr>
  <p:slideViewPr>
    <p:cSldViewPr>
      <p:cViewPr varScale="1">
        <p:scale>
          <a:sx n="35" d="100"/>
          <a:sy n="35" d="100"/>
        </p:scale>
        <p:origin x="18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4FB21-DD0C-445A-8E25-60DD33EBF5EF}" type="datetimeFigureOut">
              <a:rPr lang="en-GB" smtClean="0"/>
              <a:t>12/05/2023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31DA2-0B49-4C23-A103-2FD6AE11B7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9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2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impare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pot fi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vulnerabili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atacuri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tip 'second preimage’ (se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refera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rezistenta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coliziuni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cand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atacatorul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încearcă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găsească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intrare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diferită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care produce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aceeași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valoare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hash ca o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intrare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dată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astfel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încât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cele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doua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 fie </a:t>
            </a:r>
            <a:r>
              <a:rPr lang="en-US" sz="1200" dirty="0" err="1">
                <a:solidFill>
                  <a:srgbClr val="000000"/>
                </a:solidFill>
                <a:latin typeface="Georgia Pro"/>
              </a:rPr>
              <a:t>diferite</a:t>
            </a:r>
            <a:r>
              <a:rPr lang="en-US" sz="1200" dirty="0">
                <a:solidFill>
                  <a:srgbClr val="000000"/>
                </a:solidFill>
                <a:latin typeface="Georgia Pro"/>
              </a:rPr>
              <a:t>)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când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ultimul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nod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duplicat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atacuri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criptografice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încearcă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găsească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intrări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diferite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aceeași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valoare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Succesul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lor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compromite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securitatea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sistemului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Prevenirea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lor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necesită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funcții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hash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puternice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monitorizarea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activităților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suspecte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36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Bitcoin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utilizează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dintr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-un bloc.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Aceștia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contribuie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scalabilitatea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Bitcoin,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deoarece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pot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fără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descărca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întregul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blockchain.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Bloom Filter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concept important,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reprezentand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căutare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probabilistic, care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folosit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proteja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confidențialitatea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timpul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căutărilor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48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Când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ne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gândim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la BLOCKCHAIN, ne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putem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imagina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serie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blocuri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interconectate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fiecare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bloc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conținând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numar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asgiuram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ca sunt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autentice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integre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folosind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structurile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date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numite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Merkle Trees.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Un Merkle Tree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reprezinta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rezumat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al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tuturor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tranzacțiilor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dintr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-un bloc. Ne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putem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imagina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piramidă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unde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fiecare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nod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sau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punct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intersecție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rezumat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două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noduri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stratul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dedesubt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Acest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proces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continuă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până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când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ajungem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la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singur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nod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vârful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piramidei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–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adica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rădăcina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Merkle.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Toate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aceste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rezumări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fac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prin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folosirea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unui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proces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numit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hashing.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cazul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Bitcoin, 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folosește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algoritm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hashing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cunoscut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sub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numele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SHA-256, care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aplicat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două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ori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asigura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nivel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suplimentar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securitate</a:t>
            </a:r>
            <a:r>
              <a:rPr lang="en-GB" b="0" i="0" dirty="0">
                <a:solidFill>
                  <a:srgbClr val="374151"/>
                </a:solidFill>
                <a:effectLst/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44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Cum se </a:t>
            </a:r>
            <a:r>
              <a:rPr lang="en-GB" sz="3200" b="0" i="0" dirty="0" err="1">
                <a:solidFill>
                  <a:srgbClr val="374151"/>
                </a:solidFill>
                <a:effectLst/>
                <a:latin typeface="Söhne"/>
              </a:rPr>
              <a:t>functioneaza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sz="3200" b="0" i="0" dirty="0" err="1">
                <a:solidFill>
                  <a:srgbClr val="374151"/>
                </a:solidFill>
                <a:effectLst/>
                <a:latin typeface="Söhne"/>
              </a:rPr>
              <a:t>acest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 Merkle Tree?</a:t>
            </a:r>
          </a:p>
          <a:p>
            <a:pPr algn="l"/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Daca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avem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mulțime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date, care pot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reprezenta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dorim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verificăm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anumit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element face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parte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această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colecție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am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parcurgem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toată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colecția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asta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dura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mult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timp.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Aici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intervine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eficiența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arborelui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reușește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rezume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apartenența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element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mult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puține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operații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-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precis,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mult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2 * log2(N),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unde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numărul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elemente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colecție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loc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parcurgem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fiecare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parte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putem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simplu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urmărim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calea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până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rădăcina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</a:t>
            </a:r>
          </a:p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2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Începem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baza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arborelui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Fiecare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element de date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transformat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-un hash,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fel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amprentă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digitală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unică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care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stocată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-un nod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frunză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Apoi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luăm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perechi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frunză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concatenăm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hash-urile lor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realizăm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hash-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această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nouă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combinație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rezultat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devine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nod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părinte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Merkle. Se continua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pana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ajungem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radacina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Avem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aici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doua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exemple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Merkle Trees,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nr par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care nu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necesita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duplicarea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ultimului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nod,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nr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impare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care 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ecesita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lucru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73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Bitcoin,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 sunt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folosiți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condensa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dintr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-un bloc.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Rădăcina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Merkle,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rezumat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32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octeți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reprezintă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toate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din bloc,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indiferent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numărul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lor.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Precum am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amintit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anterior,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află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bloc, un nod are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nevoie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o '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cale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Merkle', un set de hash-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conduce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către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rădăcina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Această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structură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permite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verificări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chiar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blocuri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mii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menținând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necesitatea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date la un minim.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2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 au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vital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eficientizarea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Simplificată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Plăților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sau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blockchain.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nu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stochează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toate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sau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descarcă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blocurile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întregi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ci 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concentrează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doar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pe '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anteturile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'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blocurilor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Atunci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când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urmăresc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plățile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folosesc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Bloom care le permit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primească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doar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legate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anumite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adrese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potrivește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trimis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mesaj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bloc Merkle, care include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antetul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blocului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calea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urmă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calea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permite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inclusă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lege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blocul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restul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blockchain-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proces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eficientizează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confirmarea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înregistrării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tranzacției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blockchain.</a:t>
            </a: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algn="l"/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gestioneaza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semnificativ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puține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date - sub un kilobit -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comparativ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un bloc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întreg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aproximativ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1 megabit.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4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Bloom sunt un instrument probabilistic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căutare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care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permite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nodurilor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ceară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specifice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fără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dezvălui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adresele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exacte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protejează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confidențialitatea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permit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echilibru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între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precizie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confidențialitate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Un nod SPV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populează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Bloom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adrese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portofelul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său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trimite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coleg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Colegul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folosește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identifica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transmite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relevante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Bloom pot fi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ajustate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diferite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grade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precizie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confidențialitate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prin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modificarea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lungimii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șirului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binar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numărului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funcții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utilizate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5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Filtrele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Bloom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stochează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prin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aplicarea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funcțiilor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 pe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setarea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corespunzătoare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biților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la 1.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Prin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adaugarea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numar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mare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se reduce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acuratețea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model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implică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aplicarea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funcțiilor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hash pe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compararea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cu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șirul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biți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potrivire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pozitivă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sugerează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prezența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modelului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timp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negativă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confirmă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absența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acestuia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42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Verificarea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datelor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Bitcoin se face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economisind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spațiul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pe disc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reducând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cerințele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memorie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Arborii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Merkle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facilitează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detectarea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modificărilor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neautorizate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oferă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cale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rapidă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tranzacțiilor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îmbunătățind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eficiența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sistemului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complexitate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mica,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reduc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cerintele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spatiu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1DA2-0B49-4C23-A103-2FD6AE11B7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eeksforgeeks.org/blockchain-merkle-trees/" TargetMode="External"/><Relationship Id="rId4" Type="http://schemas.openxmlformats.org/officeDocument/2006/relationships/hyperlink" Target="https://www.yourdevopsguy.com/merkle-trees-and-bitco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17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44162" y="4138414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20887" y="595799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320101" y="6165240"/>
            <a:ext cx="41148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84796" y="0"/>
            <a:ext cx="10003465" cy="103338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0800000">
            <a:off x="2835153" y="1118"/>
            <a:ext cx="3161037" cy="358511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4549" y="4113206"/>
            <a:ext cx="6254271" cy="432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3"/>
              </a:lnSpc>
            </a:pPr>
            <a:r>
              <a:rPr lang="en-US" sz="8487">
                <a:solidFill>
                  <a:srgbClr val="4DAC9D"/>
                </a:solidFill>
                <a:latin typeface="Livvic Bold"/>
              </a:rPr>
              <a:t>UTILIZAREA  MERKLE TREES ÎN BITCOIN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4549" y="8553990"/>
            <a:ext cx="5203626" cy="20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5"/>
              </a:lnSpc>
            </a:pPr>
            <a:r>
              <a:rPr lang="en-US" sz="2100">
                <a:solidFill>
                  <a:srgbClr val="000000"/>
                </a:solidFill>
                <a:latin typeface="Livvic Bold Bold"/>
              </a:rPr>
              <a:t>NIDELEA GABRIELA-ANDREEA 332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7" y="0"/>
            <a:ext cx="7354231" cy="102814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1028700"/>
            <a:ext cx="2801133" cy="22918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3961432"/>
            <a:ext cx="6325568" cy="62698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0567" y="559755"/>
            <a:ext cx="6390261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4DAC9D"/>
                </a:solidFill>
                <a:latin typeface="Livvic Bold Bold"/>
              </a:rPr>
              <a:t>AVANTAJE $ DEZAVANTAJE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9343" y="1123317"/>
            <a:ext cx="9349957" cy="831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15" lvl="1" indent="-269008">
              <a:lnSpc>
                <a:spcPts val="3488"/>
              </a:lnSpc>
              <a:buFont typeface="Arial"/>
              <a:buChar char="•"/>
            </a:pP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Verificarea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integrității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validității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datelor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-un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sistem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descentralizat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facută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mod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eficient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fapt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esențial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Bitcoin.</a:t>
            </a: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 marL="538015" lvl="1" indent="-269008">
              <a:lnSpc>
                <a:spcPts val="3488"/>
              </a:lnSpc>
              <a:buFont typeface="Arial"/>
              <a:buChar char="•"/>
            </a:pPr>
            <a:r>
              <a:rPr lang="en-US" sz="2491" dirty="0">
                <a:solidFill>
                  <a:srgbClr val="000000"/>
                </a:solidFill>
                <a:latin typeface="Georgia Pro"/>
              </a:rPr>
              <a:t>Se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reduc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cerințele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memorie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economisește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spațiul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pe disc.</a:t>
            </a: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 marL="538015" lvl="1" indent="-269008">
              <a:lnSpc>
                <a:spcPts val="3488"/>
              </a:lnSpc>
              <a:buFont typeface="Arial"/>
              <a:buChar char="•"/>
            </a:pPr>
            <a:r>
              <a:rPr lang="en-US" sz="2491" dirty="0">
                <a:solidFill>
                  <a:srgbClr val="000000"/>
                </a:solidFill>
                <a:latin typeface="Georgia Pro"/>
              </a:rPr>
              <a:t>Se pot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detecta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modificările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neautorizate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deoarece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structura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facilitează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identificarea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acestor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tentative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falsificare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tranzacțiilor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compararea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rădăcinilor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Merkle.</a:t>
            </a: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  <a:p>
            <a:pPr marL="538015" lvl="1" indent="-269008">
              <a:lnSpc>
                <a:spcPts val="3488"/>
              </a:lnSpc>
              <a:buFont typeface="Arial"/>
              <a:buChar char="•"/>
            </a:pP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Arborii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Merkle au o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complexitate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timp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mai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mică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căutarea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tranzacțiilor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(O(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logn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))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comparație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cu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alte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structuri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date (precum Linked List O(n)),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îmbunătățește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eficiența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viteza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tranzacțiilor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.</a:t>
            </a:r>
          </a:p>
          <a:p>
            <a:pPr>
              <a:lnSpc>
                <a:spcPts val="3488"/>
              </a:lnSpc>
            </a:pPr>
            <a:endParaRPr lang="en-US" sz="2491" dirty="0">
              <a:solidFill>
                <a:srgbClr val="000000"/>
              </a:solidFill>
              <a:latin typeface="Georgia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7" y="0"/>
            <a:ext cx="7354231" cy="102814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9643" y="1180467"/>
            <a:ext cx="5367592" cy="43916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8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63890" y="7266317"/>
            <a:ext cx="3020683" cy="29649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1992" y="559755"/>
            <a:ext cx="6390261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4DAC9D"/>
                </a:solidFill>
                <a:latin typeface="Livvic Bold Bold"/>
              </a:rPr>
              <a:t>AVANTAJE $ DEZAVANTAJE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2253" y="1220807"/>
            <a:ext cx="10195441" cy="849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136" lvl="1" indent="-275568">
              <a:lnSpc>
                <a:spcPts val="3573"/>
              </a:lnSpc>
              <a:buFont typeface="Arial"/>
              <a:buChar char="•"/>
            </a:pPr>
            <a:r>
              <a:rPr lang="en-US" sz="2552" dirty="0">
                <a:solidFill>
                  <a:srgbClr val="000000"/>
                </a:solidFill>
                <a:latin typeface="Georgia Pro"/>
              </a:rPr>
              <a:t>Pe de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altă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parte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atunci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când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intră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discuție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un arbore care are un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număr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impar de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noduri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necesită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duplicarea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ultimului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nod,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putea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exista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vulnerabilități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.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Acesta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putea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fi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confundat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cu un nod invalid,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rădăcina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putând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fi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stocată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cache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evita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încerce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-l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mineze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din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nou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.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Această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combinație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face ca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arborele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fie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susceptibil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la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atacuri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de tip second preimage attacks.</a:t>
            </a:r>
          </a:p>
          <a:p>
            <a:pPr>
              <a:lnSpc>
                <a:spcPts val="3573"/>
              </a:lnSpc>
            </a:pPr>
            <a:endParaRPr lang="en-US" sz="2552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573"/>
              </a:lnSpc>
            </a:pPr>
            <a:endParaRPr lang="en-US" sz="2552" dirty="0">
              <a:solidFill>
                <a:srgbClr val="000000"/>
              </a:solidFill>
              <a:latin typeface="Georgia Pro"/>
            </a:endParaRPr>
          </a:p>
          <a:p>
            <a:pPr marL="551136" lvl="1" indent="-275568">
              <a:lnSpc>
                <a:spcPts val="3573"/>
              </a:lnSpc>
              <a:buFont typeface="Arial"/>
              <a:buChar char="•"/>
            </a:pPr>
            <a:r>
              <a:rPr lang="en-US" sz="2552" dirty="0">
                <a:solidFill>
                  <a:srgbClr val="000000"/>
                </a:solidFill>
                <a:latin typeface="Georgia Pro"/>
              </a:rPr>
              <a:t>Pe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scurt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acesta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reprezintă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atac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criptografic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care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vizează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proprietatea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rezistență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la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coliziuni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unei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funcții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de hash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care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atacatorul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încearcă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găsească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intrare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diferită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care produce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aceeași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valoare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hash ca o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intrare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dată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astfel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încât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cele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doua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fie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diferite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.</a:t>
            </a:r>
          </a:p>
          <a:p>
            <a:pPr>
              <a:lnSpc>
                <a:spcPts val="3573"/>
              </a:lnSpc>
            </a:pPr>
            <a:endParaRPr lang="en-US" sz="2552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573"/>
              </a:lnSpc>
            </a:pPr>
            <a:endParaRPr lang="en-US" sz="2552" dirty="0">
              <a:solidFill>
                <a:srgbClr val="000000"/>
              </a:solidFill>
              <a:latin typeface="Georgia Pro"/>
            </a:endParaRPr>
          </a:p>
          <a:p>
            <a:pPr marL="551136" lvl="1" indent="-275568">
              <a:lnSpc>
                <a:spcPts val="3573"/>
              </a:lnSpc>
              <a:buFont typeface="Arial"/>
              <a:buChar char="•"/>
            </a:pP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Potențialul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succes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al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atacului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duce la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compromiterea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securității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sistemului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însă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poate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preveni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folosirea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unor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funcții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puternice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de hash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monitorizarea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activităților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suspecte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sau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utilizarea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unor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protocoale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mecanisme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securitate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52" dirty="0" err="1">
                <a:solidFill>
                  <a:srgbClr val="000000"/>
                </a:solidFill>
                <a:latin typeface="Georgia Pro"/>
              </a:rPr>
              <a:t>adiționale</a:t>
            </a:r>
            <a:r>
              <a:rPr lang="en-US" sz="2552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12" y="71182"/>
            <a:ext cx="6314105" cy="10141926"/>
            <a:chOff x="0" y="0"/>
            <a:chExt cx="8567490" cy="171281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8564064"/>
              <a:ext cx="8567490" cy="85640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567490" cy="8564064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993" y="2137106"/>
            <a:ext cx="6211631" cy="82113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0" y="8133614"/>
            <a:ext cx="6639603" cy="215787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44390" y="1152525"/>
            <a:ext cx="7107198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4DAC9D"/>
                </a:solidFill>
                <a:latin typeface="Livvic Bold Bold"/>
              </a:rPr>
              <a:t>CONCLUZII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8378" y="2756109"/>
            <a:ext cx="10963450" cy="518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606" lvl="1" indent="-248303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eorgia Pro"/>
              </a:rPr>
              <a:t>Bitcoin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folosește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Merkle Trees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rezuma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verifica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eficient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integritatea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tranzacțiilor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dintr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-un bloc.</a:t>
            </a:r>
          </a:p>
          <a:p>
            <a:pPr algn="just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Georgia Pro"/>
            </a:endParaRPr>
          </a:p>
          <a:p>
            <a:pPr marL="496606" lvl="1" indent="-248303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eorgia Pro"/>
              </a:rPr>
              <a:t>Merkle Trees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facilitează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scalabilitatea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rețelei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Bitcoin,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deoarece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nodurile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SPV pot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verifica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fără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fi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nevoie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să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descarce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întreaga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istorie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blockchain,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menținând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astfel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viteza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performanța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rețelei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chiar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pe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măsură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numărul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crește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.</a:t>
            </a:r>
          </a:p>
          <a:p>
            <a:pPr algn="just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Georgia Pro"/>
            </a:endParaRPr>
          </a:p>
          <a:p>
            <a:pPr marL="496606" lvl="1" indent="-248303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eorgia Pro"/>
              </a:rPr>
              <a:t>Bloom Filter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filtru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probabilistic care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permite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exprimarea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eficientă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modelelor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protejând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același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timp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confidențialitatea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fiind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folosit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nodurile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SPV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alături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Merkle Trees.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Georgia Pro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Georgia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60202"/>
            <a:ext cx="9139245" cy="102223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21249"/>
            <a:ext cx="6785245" cy="85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3"/>
              </a:lnSpc>
            </a:pPr>
            <a:r>
              <a:rPr lang="en-US" sz="6688">
                <a:solidFill>
                  <a:srgbClr val="1B512D"/>
                </a:solidFill>
                <a:latin typeface="Livvic Bold"/>
              </a:rPr>
              <a:t>REFERINȚE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6869" y="4702398"/>
            <a:ext cx="7984399" cy="198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606" lvl="1" indent="-248303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eorgia Pro"/>
              </a:rPr>
              <a:t>Mastering Bitcoin - Unlocking Digital Crypto-currencies, Andreeas M. Antonopoulos</a:t>
            </a:r>
          </a:p>
          <a:p>
            <a:pPr marL="496606" lvl="1" indent="-248303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eorgia Pro"/>
                <a:hlinkClick r:id="rId4" tooltip="https://www.yourdevopsguy.com/merkle-trees-and-bitcoin/"/>
              </a:rPr>
              <a:t>Merkle Trees and Bitcoin - YourDevOpsGuy</a:t>
            </a:r>
          </a:p>
          <a:p>
            <a:pPr marL="496606" lvl="1" indent="-248303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eorgia Pro"/>
                <a:hlinkClick r:id="rId5" tooltip="https://www.geeksforgeeks.org/blockchain-merkle-trees/"/>
              </a:rPr>
              <a:t>Blockchain Merkle Trees - GeeksforGeeks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Georgia Pro"/>
              <a:hlinkClick r:id="rId5" tooltip="https://www.geeksforgeeks.org/blockchain-merkle-trees/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566" r="20268"/>
          <a:stretch>
            <a:fillRect/>
          </a:stretch>
        </p:blipFill>
        <p:spPr>
          <a:xfrm>
            <a:off x="983" y="5983"/>
            <a:ext cx="8279540" cy="102810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9024" y="5115533"/>
            <a:ext cx="6960809" cy="51646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333047"/>
            <a:ext cx="6231274" cy="55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4"/>
              </a:lnSpc>
            </a:pPr>
            <a:r>
              <a:rPr lang="en-US" sz="4393">
                <a:solidFill>
                  <a:srgbClr val="4DAC9D"/>
                </a:solidFill>
                <a:latin typeface="Livvic Bold Bold"/>
              </a:rPr>
              <a:t>MOTIVAȚIA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94892" y="962025"/>
            <a:ext cx="8464408" cy="868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933" lvl="1" indent="-279466">
              <a:lnSpc>
                <a:spcPts val="3624"/>
              </a:lnSpc>
              <a:buFont typeface="Arial"/>
              <a:buChar char="•"/>
            </a:pPr>
            <a:r>
              <a:rPr lang="en-US" sz="2588" dirty="0">
                <a:solidFill>
                  <a:srgbClr val="000000"/>
                </a:solidFill>
                <a:latin typeface="Georgia Pro"/>
              </a:rPr>
              <a:t>Blockchain-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ul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cadrul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Bitcoin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utilizează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Merkle Trees, o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structură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de date care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rezumă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verifică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eficient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integritatea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seturilor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mari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de date. </a:t>
            </a:r>
          </a:p>
          <a:p>
            <a:pPr>
              <a:lnSpc>
                <a:spcPts val="3624"/>
              </a:lnSpc>
            </a:pPr>
            <a:endParaRPr lang="en-US" sz="2588" dirty="0">
              <a:solidFill>
                <a:srgbClr val="000000"/>
              </a:solidFill>
              <a:latin typeface="Georgia Pro"/>
            </a:endParaRPr>
          </a:p>
          <a:p>
            <a:pPr marL="558933" lvl="1" indent="-279466">
              <a:lnSpc>
                <a:spcPts val="3624"/>
              </a:lnSpc>
              <a:buFont typeface="Arial"/>
              <a:buChar char="•"/>
            </a:pP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Fiecare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bloc din Blockchain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conține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rezumat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al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tuturor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tranzacțiilor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interiorul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său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reprezentat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printr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-un Merkle Tree. </a:t>
            </a:r>
          </a:p>
          <a:p>
            <a:pPr>
              <a:lnSpc>
                <a:spcPts val="3624"/>
              </a:lnSpc>
            </a:pPr>
            <a:endParaRPr lang="en-US" sz="2588" dirty="0">
              <a:solidFill>
                <a:srgbClr val="000000"/>
              </a:solidFill>
              <a:latin typeface="Georgia Pro"/>
            </a:endParaRPr>
          </a:p>
          <a:p>
            <a:pPr marL="558933" lvl="1" indent="-279466">
              <a:lnSpc>
                <a:spcPts val="3624"/>
              </a:lnSpc>
              <a:buFont typeface="Arial"/>
              <a:buChar char="•"/>
            </a:pP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Acest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arbore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construit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hashing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recursiv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al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perechilor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noduri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până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când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rămâne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singur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hash,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numit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rădăcină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(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sau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rădăcina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Merkle).</a:t>
            </a:r>
          </a:p>
          <a:p>
            <a:pPr>
              <a:lnSpc>
                <a:spcPts val="3624"/>
              </a:lnSpc>
            </a:pPr>
            <a:endParaRPr lang="en-US" sz="2588" dirty="0">
              <a:solidFill>
                <a:srgbClr val="000000"/>
              </a:solidFill>
              <a:latin typeface="Georgia Pro"/>
            </a:endParaRPr>
          </a:p>
          <a:p>
            <a:pPr marL="558933" lvl="1" indent="-279466">
              <a:lnSpc>
                <a:spcPts val="3624"/>
              </a:lnSpc>
              <a:buFont typeface="Arial"/>
              <a:buChar char="•"/>
            </a:pP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Algoritmul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criptografic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de hashing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folosit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arborii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Merkle din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cadrul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Bitcoin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SHA-256,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aplicat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două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ori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. </a:t>
            </a:r>
          </a:p>
          <a:p>
            <a:pPr>
              <a:lnSpc>
                <a:spcPts val="3624"/>
              </a:lnSpc>
            </a:pPr>
            <a:endParaRPr lang="en-US" sz="2588" dirty="0">
              <a:solidFill>
                <a:srgbClr val="000000"/>
              </a:solidFill>
              <a:latin typeface="Georgia Pro"/>
            </a:endParaRPr>
          </a:p>
          <a:p>
            <a:pPr marL="558933" lvl="1" indent="-279466">
              <a:lnSpc>
                <a:spcPts val="3624"/>
              </a:lnSpc>
              <a:buFont typeface="Arial"/>
              <a:buChar char="•"/>
            </a:pP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Arborii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Merkle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oferă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proces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eficient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verificarea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dacă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tranzacție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inclusă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sau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 nu </a:t>
            </a:r>
            <a:r>
              <a:rPr lang="en-US" sz="2588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588" dirty="0">
                <a:solidFill>
                  <a:srgbClr val="000000"/>
                </a:solidFill>
                <a:latin typeface="Georgia Pro"/>
              </a:rPr>
              <a:t>-un bloc.</a:t>
            </a:r>
          </a:p>
          <a:p>
            <a:pPr>
              <a:lnSpc>
                <a:spcPts val="3624"/>
              </a:lnSpc>
            </a:pPr>
            <a:endParaRPr lang="en-US" sz="2588" dirty="0">
              <a:solidFill>
                <a:srgbClr val="000000"/>
              </a:solidFill>
              <a:latin typeface="Georgia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85039" y="1371978"/>
            <a:ext cx="3719145" cy="37191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7463" y="6119168"/>
            <a:ext cx="239137" cy="2437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48294" y="6119168"/>
            <a:ext cx="239137" cy="2437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06391" y="6119168"/>
            <a:ext cx="239137" cy="2437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7463" y="205610"/>
            <a:ext cx="7315200" cy="233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58431" y="2280789"/>
            <a:ext cx="6712350" cy="22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4"/>
              </a:lnSpc>
            </a:pPr>
            <a:r>
              <a:rPr lang="en-US" sz="6099">
                <a:solidFill>
                  <a:srgbClr val="000000"/>
                </a:solidFill>
                <a:latin typeface="Livvic Bold Bold"/>
              </a:rPr>
              <a:t>CUM FUNCȚIONEAZĂ MERKLE TREES?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6626" y="5997011"/>
            <a:ext cx="4587980" cy="313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2"/>
              </a:lnSpc>
            </a:pP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Arborele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Merkle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construit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jos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sus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realizarea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hash-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ului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fiecare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colecție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de date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stocarea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hash-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ului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rezultat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-un nod </a:t>
            </a:r>
            <a:r>
              <a:rPr lang="en-US" sz="2965" dirty="0" err="1">
                <a:solidFill>
                  <a:srgbClr val="000000"/>
                </a:solidFill>
                <a:latin typeface="Georgia Pro"/>
              </a:rPr>
              <a:t>frunză</a:t>
            </a:r>
            <a:r>
              <a:rPr lang="en-US" sz="2965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87456" y="5997011"/>
            <a:ext cx="4980773" cy="30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Perechile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consecutive de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noduri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frunză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sunt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apoi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rezumate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-un nod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părinte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concatenarea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hash-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urilor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lor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realizarea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hash-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ului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concatenarea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rezultată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45554" y="5997011"/>
            <a:ext cx="4717260" cy="256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Acest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proces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continuă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până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când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există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doar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un nod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partea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de sus (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rădăcina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Merkle), care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rezumă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toate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datele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 din </a:t>
            </a:r>
            <a:r>
              <a:rPr lang="en-US" sz="2900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900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5659" y="1915742"/>
            <a:ext cx="7627155" cy="256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Prin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realizarea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unui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hash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și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a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rezumatelor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a N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elemente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de date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în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arborele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Merkle, se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poate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verifica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inclusivitatea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oricărei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colecții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de date cu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cel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mult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 2 * log2 (N) </a:t>
            </a:r>
            <a:r>
              <a:rPr lang="en-US" sz="2893" dirty="0" err="1">
                <a:solidFill>
                  <a:srgbClr val="231F20"/>
                </a:solidFill>
                <a:latin typeface="Georgia Pro Bold"/>
              </a:rPr>
              <a:t>operații</a:t>
            </a:r>
            <a:r>
              <a:rPr lang="en-US" sz="2893" dirty="0">
                <a:solidFill>
                  <a:srgbClr val="231F20"/>
                </a:solidFill>
                <a:latin typeface="Georgia Pro Bold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0" y="139390"/>
            <a:ext cx="10036414" cy="48046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44638" y="4804125"/>
            <a:ext cx="10822563" cy="546893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468283" y="2576513"/>
            <a:ext cx="3072765" cy="0"/>
          </a:xfrm>
          <a:prstGeom prst="line">
            <a:avLst/>
          </a:prstGeom>
          <a:ln w="171450" cap="flat">
            <a:solidFill>
              <a:srgbClr val="4DAC9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4199347" y="7466807"/>
            <a:ext cx="3226085" cy="0"/>
          </a:xfrm>
          <a:prstGeom prst="line">
            <a:avLst/>
          </a:prstGeom>
          <a:ln w="171450" cap="flat">
            <a:solidFill>
              <a:srgbClr val="4DAC9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339443" y="35057"/>
            <a:ext cx="7488621" cy="1987286"/>
            <a:chOff x="-39370" y="-45720"/>
            <a:chExt cx="8776970" cy="23291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94420" cy="2241550"/>
            </a:xfrm>
            <a:custGeom>
              <a:avLst/>
              <a:gdLst/>
              <a:ahLst/>
              <a:cxnLst/>
              <a:rect l="l" t="t" r="r" b="b"/>
              <a:pathLst>
                <a:path w="8694420" h="2241550">
                  <a:moveTo>
                    <a:pt x="0" y="0"/>
                  </a:moveTo>
                  <a:lnTo>
                    <a:pt x="8694420" y="0"/>
                  </a:lnTo>
                  <a:lnTo>
                    <a:pt x="8694420" y="2241550"/>
                  </a:lnTo>
                  <a:lnTo>
                    <a:pt x="0" y="224155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Freeform 8"/>
            <p:cNvSpPr/>
            <p:nvPr/>
          </p:nvSpPr>
          <p:spPr>
            <a:xfrm>
              <a:off x="-40640" y="-54610"/>
              <a:ext cx="8784590" cy="2350770"/>
            </a:xfrm>
            <a:custGeom>
              <a:avLst/>
              <a:gdLst/>
              <a:ahLst/>
              <a:cxnLst/>
              <a:rect l="l" t="t" r="r" b="b"/>
              <a:pathLst>
                <a:path w="8784590" h="2350770">
                  <a:moveTo>
                    <a:pt x="40640" y="16510"/>
                  </a:moveTo>
                  <a:cubicBezTo>
                    <a:pt x="374650" y="16510"/>
                    <a:pt x="452120" y="16510"/>
                    <a:pt x="529590" y="16510"/>
                  </a:cubicBezTo>
                  <a:cubicBezTo>
                    <a:pt x="605790" y="16510"/>
                    <a:pt x="680720" y="16510"/>
                    <a:pt x="755650" y="16510"/>
                  </a:cubicBezTo>
                  <a:cubicBezTo>
                    <a:pt x="830580" y="16510"/>
                    <a:pt x="904240" y="16510"/>
                    <a:pt x="979170" y="16510"/>
                  </a:cubicBezTo>
                  <a:cubicBezTo>
                    <a:pt x="1052830" y="16510"/>
                    <a:pt x="1126490" y="16510"/>
                    <a:pt x="1201420" y="16510"/>
                  </a:cubicBezTo>
                  <a:cubicBezTo>
                    <a:pt x="1275080" y="16510"/>
                    <a:pt x="1348740" y="16510"/>
                    <a:pt x="1422400" y="16510"/>
                  </a:cubicBezTo>
                  <a:cubicBezTo>
                    <a:pt x="1496060" y="16510"/>
                    <a:pt x="1569720" y="16510"/>
                    <a:pt x="1643380" y="16510"/>
                  </a:cubicBezTo>
                  <a:cubicBezTo>
                    <a:pt x="1717040" y="16510"/>
                    <a:pt x="1790700" y="16510"/>
                    <a:pt x="1864360" y="16510"/>
                  </a:cubicBezTo>
                  <a:cubicBezTo>
                    <a:pt x="1936750" y="16510"/>
                    <a:pt x="2010410" y="16510"/>
                    <a:pt x="2084070" y="16510"/>
                  </a:cubicBezTo>
                  <a:cubicBezTo>
                    <a:pt x="2157730" y="16510"/>
                    <a:pt x="2231390" y="16510"/>
                    <a:pt x="2305050" y="16510"/>
                  </a:cubicBezTo>
                  <a:cubicBezTo>
                    <a:pt x="2378710" y="16510"/>
                    <a:pt x="2452370" y="16510"/>
                    <a:pt x="2526030" y="16510"/>
                  </a:cubicBezTo>
                  <a:cubicBezTo>
                    <a:pt x="2599690" y="16510"/>
                    <a:pt x="2673350" y="16510"/>
                    <a:pt x="2747010" y="16510"/>
                  </a:cubicBezTo>
                  <a:cubicBezTo>
                    <a:pt x="2820670" y="16510"/>
                    <a:pt x="2894330" y="16510"/>
                    <a:pt x="2966720" y="16510"/>
                  </a:cubicBezTo>
                  <a:cubicBezTo>
                    <a:pt x="3040380" y="16510"/>
                    <a:pt x="3114040" y="16510"/>
                    <a:pt x="3187700" y="16510"/>
                  </a:cubicBezTo>
                  <a:cubicBezTo>
                    <a:pt x="3261360" y="16510"/>
                    <a:pt x="3335020" y="16510"/>
                    <a:pt x="3408680" y="16510"/>
                  </a:cubicBezTo>
                  <a:cubicBezTo>
                    <a:pt x="3482340" y="16510"/>
                    <a:pt x="3556000" y="16510"/>
                    <a:pt x="3629660" y="16510"/>
                  </a:cubicBezTo>
                  <a:cubicBezTo>
                    <a:pt x="3703320" y="16510"/>
                    <a:pt x="3776980" y="16510"/>
                    <a:pt x="3850640" y="16510"/>
                  </a:cubicBezTo>
                  <a:cubicBezTo>
                    <a:pt x="3924300" y="16510"/>
                    <a:pt x="3996690" y="16510"/>
                    <a:pt x="4070350" y="16510"/>
                  </a:cubicBezTo>
                  <a:cubicBezTo>
                    <a:pt x="4144010" y="16510"/>
                    <a:pt x="4217670" y="16510"/>
                    <a:pt x="4291330" y="16510"/>
                  </a:cubicBezTo>
                  <a:cubicBezTo>
                    <a:pt x="4364990" y="16510"/>
                    <a:pt x="4438650" y="16510"/>
                    <a:pt x="4512310" y="16510"/>
                  </a:cubicBezTo>
                  <a:cubicBezTo>
                    <a:pt x="4585970" y="16510"/>
                    <a:pt x="4659630" y="16510"/>
                    <a:pt x="4733290" y="16510"/>
                  </a:cubicBezTo>
                  <a:cubicBezTo>
                    <a:pt x="4806950" y="16510"/>
                    <a:pt x="4880610" y="16510"/>
                    <a:pt x="4954270" y="16510"/>
                  </a:cubicBezTo>
                  <a:cubicBezTo>
                    <a:pt x="5026660" y="16510"/>
                    <a:pt x="5100320" y="16510"/>
                    <a:pt x="5173980" y="16510"/>
                  </a:cubicBezTo>
                  <a:cubicBezTo>
                    <a:pt x="5247640" y="16510"/>
                    <a:pt x="5321300" y="16510"/>
                    <a:pt x="5394960" y="16510"/>
                  </a:cubicBezTo>
                  <a:cubicBezTo>
                    <a:pt x="5468620" y="16510"/>
                    <a:pt x="5542280" y="16510"/>
                    <a:pt x="5615940" y="16510"/>
                  </a:cubicBezTo>
                  <a:cubicBezTo>
                    <a:pt x="5689600" y="16510"/>
                    <a:pt x="5763260" y="16510"/>
                    <a:pt x="5836920" y="16510"/>
                  </a:cubicBezTo>
                  <a:cubicBezTo>
                    <a:pt x="5910580" y="16510"/>
                    <a:pt x="5984240" y="16510"/>
                    <a:pt x="6056630" y="16510"/>
                  </a:cubicBezTo>
                  <a:cubicBezTo>
                    <a:pt x="6130290" y="16510"/>
                    <a:pt x="6203950" y="16510"/>
                    <a:pt x="6277610" y="16510"/>
                  </a:cubicBezTo>
                  <a:cubicBezTo>
                    <a:pt x="6351270" y="16510"/>
                    <a:pt x="6424930" y="16510"/>
                    <a:pt x="6498590" y="16510"/>
                  </a:cubicBezTo>
                  <a:cubicBezTo>
                    <a:pt x="6572250" y="16510"/>
                    <a:pt x="6645910" y="16510"/>
                    <a:pt x="6719570" y="16510"/>
                  </a:cubicBezTo>
                  <a:cubicBezTo>
                    <a:pt x="6793230" y="16510"/>
                    <a:pt x="6866890" y="16510"/>
                    <a:pt x="6940550" y="16510"/>
                  </a:cubicBezTo>
                  <a:cubicBezTo>
                    <a:pt x="7012940" y="16510"/>
                    <a:pt x="7086600" y="16510"/>
                    <a:pt x="7160260" y="16510"/>
                  </a:cubicBezTo>
                  <a:cubicBezTo>
                    <a:pt x="7233920" y="16510"/>
                    <a:pt x="7307580" y="16510"/>
                    <a:pt x="7381240" y="16510"/>
                  </a:cubicBezTo>
                  <a:cubicBezTo>
                    <a:pt x="7454900" y="16510"/>
                    <a:pt x="7528560" y="16510"/>
                    <a:pt x="7602220" y="16510"/>
                  </a:cubicBezTo>
                  <a:cubicBezTo>
                    <a:pt x="7675880" y="16510"/>
                    <a:pt x="7749540" y="16510"/>
                    <a:pt x="7823200" y="16510"/>
                  </a:cubicBezTo>
                  <a:cubicBezTo>
                    <a:pt x="7896860" y="16510"/>
                    <a:pt x="7970520" y="16510"/>
                    <a:pt x="8042910" y="16510"/>
                  </a:cubicBezTo>
                  <a:cubicBezTo>
                    <a:pt x="8116570" y="16510"/>
                    <a:pt x="8190230" y="16510"/>
                    <a:pt x="8263890" y="16510"/>
                  </a:cubicBezTo>
                  <a:cubicBezTo>
                    <a:pt x="8338820" y="16510"/>
                    <a:pt x="8420100" y="0"/>
                    <a:pt x="8487410" y="16510"/>
                  </a:cubicBezTo>
                  <a:cubicBezTo>
                    <a:pt x="8548370" y="31750"/>
                    <a:pt x="8611870" y="59690"/>
                    <a:pt x="8651240" y="102870"/>
                  </a:cubicBezTo>
                  <a:cubicBezTo>
                    <a:pt x="8690610" y="146050"/>
                    <a:pt x="8708390" y="215900"/>
                    <a:pt x="8724900" y="278130"/>
                  </a:cubicBezTo>
                  <a:cubicBezTo>
                    <a:pt x="8742680" y="341630"/>
                    <a:pt x="8746490" y="411480"/>
                    <a:pt x="8754110" y="481330"/>
                  </a:cubicBezTo>
                  <a:cubicBezTo>
                    <a:pt x="8760460" y="551180"/>
                    <a:pt x="8761730" y="622300"/>
                    <a:pt x="8765540" y="693420"/>
                  </a:cubicBezTo>
                  <a:cubicBezTo>
                    <a:pt x="8768080" y="765810"/>
                    <a:pt x="8768080" y="838200"/>
                    <a:pt x="8769350" y="910590"/>
                  </a:cubicBezTo>
                  <a:cubicBezTo>
                    <a:pt x="8770620" y="982980"/>
                    <a:pt x="8770620" y="1056640"/>
                    <a:pt x="8771890" y="1130300"/>
                  </a:cubicBezTo>
                  <a:cubicBezTo>
                    <a:pt x="8771890" y="1202690"/>
                    <a:pt x="8771890" y="1276350"/>
                    <a:pt x="8773160" y="1350010"/>
                  </a:cubicBezTo>
                  <a:cubicBezTo>
                    <a:pt x="8773160" y="1423670"/>
                    <a:pt x="8773160" y="1497330"/>
                    <a:pt x="8773160" y="1569720"/>
                  </a:cubicBezTo>
                  <a:cubicBezTo>
                    <a:pt x="8773160" y="1643380"/>
                    <a:pt x="8773160" y="1717040"/>
                    <a:pt x="8773160" y="1790700"/>
                  </a:cubicBezTo>
                  <a:cubicBezTo>
                    <a:pt x="8773160" y="1864360"/>
                    <a:pt x="8784590" y="1943100"/>
                    <a:pt x="8773160" y="2011680"/>
                  </a:cubicBezTo>
                  <a:cubicBezTo>
                    <a:pt x="8761730" y="2076450"/>
                    <a:pt x="8746490" y="2150110"/>
                    <a:pt x="8708390" y="2194560"/>
                  </a:cubicBezTo>
                  <a:cubicBezTo>
                    <a:pt x="8669020" y="2237740"/>
                    <a:pt x="8601710" y="2259330"/>
                    <a:pt x="8542020" y="2279650"/>
                  </a:cubicBezTo>
                  <a:cubicBezTo>
                    <a:pt x="8479790" y="2299970"/>
                    <a:pt x="8409940" y="2303780"/>
                    <a:pt x="8341360" y="2311400"/>
                  </a:cubicBezTo>
                  <a:cubicBezTo>
                    <a:pt x="8272780" y="2320290"/>
                    <a:pt x="8200390" y="2321560"/>
                    <a:pt x="8130540" y="2325370"/>
                  </a:cubicBezTo>
                  <a:cubicBezTo>
                    <a:pt x="8058150" y="2327910"/>
                    <a:pt x="7985760" y="2329180"/>
                    <a:pt x="7913370" y="2330450"/>
                  </a:cubicBezTo>
                  <a:cubicBezTo>
                    <a:pt x="7840980" y="2331720"/>
                    <a:pt x="7767320" y="2331720"/>
                    <a:pt x="7693660" y="2332990"/>
                  </a:cubicBezTo>
                  <a:cubicBezTo>
                    <a:pt x="7621270" y="2332990"/>
                    <a:pt x="7547610" y="2332990"/>
                    <a:pt x="7473950" y="2332990"/>
                  </a:cubicBezTo>
                  <a:cubicBezTo>
                    <a:pt x="7400290" y="2334260"/>
                    <a:pt x="7327900" y="2334260"/>
                    <a:pt x="7254240" y="2334260"/>
                  </a:cubicBezTo>
                  <a:cubicBezTo>
                    <a:pt x="7180580" y="2334260"/>
                    <a:pt x="7106920" y="2334260"/>
                    <a:pt x="7033260" y="2334260"/>
                  </a:cubicBezTo>
                  <a:cubicBezTo>
                    <a:pt x="6959600" y="2334260"/>
                    <a:pt x="6885940" y="2334260"/>
                    <a:pt x="6812280" y="2334260"/>
                  </a:cubicBezTo>
                  <a:cubicBezTo>
                    <a:pt x="6738620" y="2334260"/>
                    <a:pt x="6664960" y="2334260"/>
                    <a:pt x="6592570" y="2334260"/>
                  </a:cubicBezTo>
                  <a:cubicBezTo>
                    <a:pt x="6518910" y="2334260"/>
                    <a:pt x="6445250" y="2334260"/>
                    <a:pt x="6371590" y="2334260"/>
                  </a:cubicBezTo>
                  <a:cubicBezTo>
                    <a:pt x="6297930" y="2334260"/>
                    <a:pt x="6224270" y="2334260"/>
                    <a:pt x="6150610" y="2334260"/>
                  </a:cubicBezTo>
                  <a:cubicBezTo>
                    <a:pt x="6076950" y="2334260"/>
                    <a:pt x="6003290" y="2334260"/>
                    <a:pt x="5929630" y="2334260"/>
                  </a:cubicBezTo>
                  <a:cubicBezTo>
                    <a:pt x="5855970" y="2334260"/>
                    <a:pt x="5782310" y="2334260"/>
                    <a:pt x="5708650" y="2334260"/>
                  </a:cubicBezTo>
                  <a:cubicBezTo>
                    <a:pt x="5636260" y="2334260"/>
                    <a:pt x="5562600" y="2334260"/>
                    <a:pt x="5488940" y="2334260"/>
                  </a:cubicBezTo>
                  <a:cubicBezTo>
                    <a:pt x="5415280" y="2334260"/>
                    <a:pt x="5341620" y="2334260"/>
                    <a:pt x="5267960" y="2334260"/>
                  </a:cubicBezTo>
                  <a:cubicBezTo>
                    <a:pt x="5194300" y="2334260"/>
                    <a:pt x="5120640" y="2334260"/>
                    <a:pt x="5046980" y="2334260"/>
                  </a:cubicBezTo>
                  <a:cubicBezTo>
                    <a:pt x="4973320" y="2334260"/>
                    <a:pt x="4899660" y="2334260"/>
                    <a:pt x="4826000" y="2334260"/>
                  </a:cubicBezTo>
                  <a:cubicBezTo>
                    <a:pt x="4752340" y="2334260"/>
                    <a:pt x="4678680" y="2334260"/>
                    <a:pt x="4606290" y="2334260"/>
                  </a:cubicBezTo>
                  <a:cubicBezTo>
                    <a:pt x="4532630" y="2334260"/>
                    <a:pt x="4458970" y="2334260"/>
                    <a:pt x="4385310" y="2334260"/>
                  </a:cubicBezTo>
                  <a:cubicBezTo>
                    <a:pt x="4311650" y="2334260"/>
                    <a:pt x="4237990" y="2334260"/>
                    <a:pt x="4164330" y="2334260"/>
                  </a:cubicBezTo>
                  <a:cubicBezTo>
                    <a:pt x="4090670" y="2334260"/>
                    <a:pt x="4017010" y="2334260"/>
                    <a:pt x="3943350" y="2334260"/>
                  </a:cubicBezTo>
                  <a:cubicBezTo>
                    <a:pt x="3869690" y="2334260"/>
                    <a:pt x="3796030" y="2334260"/>
                    <a:pt x="3722370" y="2334260"/>
                  </a:cubicBezTo>
                  <a:cubicBezTo>
                    <a:pt x="3648710" y="2334260"/>
                    <a:pt x="3576320" y="2334260"/>
                    <a:pt x="3502660" y="2334260"/>
                  </a:cubicBezTo>
                  <a:cubicBezTo>
                    <a:pt x="3429000" y="2334260"/>
                    <a:pt x="3355340" y="2334260"/>
                    <a:pt x="3281680" y="2334260"/>
                  </a:cubicBezTo>
                  <a:cubicBezTo>
                    <a:pt x="3208020" y="2334260"/>
                    <a:pt x="3134360" y="2334260"/>
                    <a:pt x="3060700" y="2334260"/>
                  </a:cubicBezTo>
                  <a:cubicBezTo>
                    <a:pt x="2987040" y="2334260"/>
                    <a:pt x="2913380" y="2334260"/>
                    <a:pt x="2839720" y="2334260"/>
                  </a:cubicBezTo>
                  <a:cubicBezTo>
                    <a:pt x="2766060" y="2334260"/>
                    <a:pt x="2692400" y="2334260"/>
                    <a:pt x="2620010" y="2334260"/>
                  </a:cubicBezTo>
                  <a:cubicBezTo>
                    <a:pt x="2546350" y="2334260"/>
                    <a:pt x="2472690" y="2334260"/>
                    <a:pt x="2399030" y="2334260"/>
                  </a:cubicBezTo>
                  <a:cubicBezTo>
                    <a:pt x="2325370" y="2334260"/>
                    <a:pt x="2251710" y="2334260"/>
                    <a:pt x="2178050" y="2334260"/>
                  </a:cubicBezTo>
                  <a:cubicBezTo>
                    <a:pt x="2104390" y="2334260"/>
                    <a:pt x="2030730" y="2334260"/>
                    <a:pt x="1957070" y="2334260"/>
                  </a:cubicBezTo>
                  <a:cubicBezTo>
                    <a:pt x="1883410" y="2334260"/>
                    <a:pt x="1809750" y="2334260"/>
                    <a:pt x="1736090" y="2334260"/>
                  </a:cubicBezTo>
                  <a:cubicBezTo>
                    <a:pt x="1662430" y="2334260"/>
                    <a:pt x="1590040" y="2334260"/>
                    <a:pt x="1516380" y="2334260"/>
                  </a:cubicBezTo>
                  <a:cubicBezTo>
                    <a:pt x="1442720" y="2334260"/>
                    <a:pt x="1369060" y="2334260"/>
                    <a:pt x="1295400" y="2334260"/>
                  </a:cubicBezTo>
                  <a:cubicBezTo>
                    <a:pt x="1221740" y="2334260"/>
                    <a:pt x="1148080" y="2334260"/>
                    <a:pt x="1074420" y="2334260"/>
                  </a:cubicBezTo>
                  <a:cubicBezTo>
                    <a:pt x="1000760" y="2334260"/>
                    <a:pt x="927100" y="2334260"/>
                    <a:pt x="853440" y="2334260"/>
                  </a:cubicBezTo>
                  <a:cubicBezTo>
                    <a:pt x="779780" y="2334260"/>
                    <a:pt x="706120" y="2334260"/>
                    <a:pt x="632460" y="2334260"/>
                  </a:cubicBezTo>
                  <a:cubicBezTo>
                    <a:pt x="560070" y="2334260"/>
                    <a:pt x="486410" y="2336800"/>
                    <a:pt x="412750" y="2334260"/>
                  </a:cubicBezTo>
                  <a:cubicBezTo>
                    <a:pt x="337820" y="2331720"/>
                    <a:pt x="242570" y="2350770"/>
                    <a:pt x="185420" y="2320290"/>
                  </a:cubicBezTo>
                  <a:cubicBezTo>
                    <a:pt x="134620" y="2293620"/>
                    <a:pt x="101600" y="2233930"/>
                    <a:pt x="76200" y="2180590"/>
                  </a:cubicBezTo>
                  <a:cubicBezTo>
                    <a:pt x="49530" y="2123440"/>
                    <a:pt x="41910" y="2051050"/>
                    <a:pt x="31750" y="1985010"/>
                  </a:cubicBezTo>
                  <a:cubicBezTo>
                    <a:pt x="21590" y="1916430"/>
                    <a:pt x="19050" y="1846580"/>
                    <a:pt x="15240" y="1775460"/>
                  </a:cubicBezTo>
                  <a:cubicBezTo>
                    <a:pt x="10160" y="1704340"/>
                    <a:pt x="8890" y="1631950"/>
                    <a:pt x="7620" y="1560830"/>
                  </a:cubicBezTo>
                  <a:cubicBezTo>
                    <a:pt x="6350" y="1488440"/>
                    <a:pt x="5080" y="1414780"/>
                    <a:pt x="5080" y="1342390"/>
                  </a:cubicBezTo>
                  <a:cubicBezTo>
                    <a:pt x="3810" y="1268730"/>
                    <a:pt x="3810" y="1195070"/>
                    <a:pt x="3810" y="1122680"/>
                  </a:cubicBezTo>
                  <a:cubicBezTo>
                    <a:pt x="2540" y="1049020"/>
                    <a:pt x="2540" y="975360"/>
                    <a:pt x="2540" y="901700"/>
                  </a:cubicBezTo>
                  <a:cubicBezTo>
                    <a:pt x="2540" y="828040"/>
                    <a:pt x="2540" y="754380"/>
                    <a:pt x="2540" y="681990"/>
                  </a:cubicBezTo>
                  <a:cubicBezTo>
                    <a:pt x="2540" y="608330"/>
                    <a:pt x="2540" y="544830"/>
                    <a:pt x="2540" y="461010"/>
                  </a:cubicBezTo>
                  <a:cubicBezTo>
                    <a:pt x="2540" y="350520"/>
                    <a:pt x="0" y="115570"/>
                    <a:pt x="2540" y="77470"/>
                  </a:cubicBezTo>
                  <a:cubicBezTo>
                    <a:pt x="2540" y="69850"/>
                    <a:pt x="3810" y="68580"/>
                    <a:pt x="5080" y="64770"/>
                  </a:cubicBezTo>
                  <a:cubicBezTo>
                    <a:pt x="6350" y="60960"/>
                    <a:pt x="7620" y="57150"/>
                    <a:pt x="10160" y="53340"/>
                  </a:cubicBezTo>
                  <a:cubicBezTo>
                    <a:pt x="12700" y="50800"/>
                    <a:pt x="16510" y="48260"/>
                    <a:pt x="19050" y="45720"/>
                  </a:cubicBezTo>
                  <a:cubicBezTo>
                    <a:pt x="22860" y="43180"/>
                    <a:pt x="26670" y="41910"/>
                    <a:pt x="30480" y="40640"/>
                  </a:cubicBezTo>
                  <a:cubicBezTo>
                    <a:pt x="34290" y="39370"/>
                    <a:pt x="38100" y="39370"/>
                    <a:pt x="43180" y="39370"/>
                  </a:cubicBezTo>
                  <a:cubicBezTo>
                    <a:pt x="46990" y="39370"/>
                    <a:pt x="50800" y="40640"/>
                    <a:pt x="54610" y="41910"/>
                  </a:cubicBezTo>
                  <a:cubicBezTo>
                    <a:pt x="58420" y="43180"/>
                    <a:pt x="62230" y="45720"/>
                    <a:pt x="64770" y="48260"/>
                  </a:cubicBezTo>
                  <a:cubicBezTo>
                    <a:pt x="68580" y="50800"/>
                    <a:pt x="71120" y="53340"/>
                    <a:pt x="73660" y="57150"/>
                  </a:cubicBezTo>
                  <a:cubicBezTo>
                    <a:pt x="74930" y="60960"/>
                    <a:pt x="77470" y="64770"/>
                    <a:pt x="77470" y="68580"/>
                  </a:cubicBezTo>
                  <a:cubicBezTo>
                    <a:pt x="78740" y="72390"/>
                    <a:pt x="78740" y="77470"/>
                    <a:pt x="78740" y="81280"/>
                  </a:cubicBezTo>
                  <a:cubicBezTo>
                    <a:pt x="77470" y="85090"/>
                    <a:pt x="77470" y="88900"/>
                    <a:pt x="74930" y="92710"/>
                  </a:cubicBezTo>
                  <a:cubicBezTo>
                    <a:pt x="73660" y="96520"/>
                    <a:pt x="71120" y="100330"/>
                    <a:pt x="68580" y="102870"/>
                  </a:cubicBezTo>
                  <a:cubicBezTo>
                    <a:pt x="66040" y="106680"/>
                    <a:pt x="62230" y="109220"/>
                    <a:pt x="58420" y="110490"/>
                  </a:cubicBezTo>
                  <a:cubicBezTo>
                    <a:pt x="54610" y="113030"/>
                    <a:pt x="50800" y="114300"/>
                    <a:pt x="46990" y="114300"/>
                  </a:cubicBezTo>
                  <a:cubicBezTo>
                    <a:pt x="43180" y="115570"/>
                    <a:pt x="38100" y="115570"/>
                    <a:pt x="34290" y="114300"/>
                  </a:cubicBezTo>
                  <a:cubicBezTo>
                    <a:pt x="30480" y="114300"/>
                    <a:pt x="26670" y="113030"/>
                    <a:pt x="22860" y="110490"/>
                  </a:cubicBezTo>
                  <a:cubicBezTo>
                    <a:pt x="19050" y="109220"/>
                    <a:pt x="15240" y="106680"/>
                    <a:pt x="12700" y="102870"/>
                  </a:cubicBezTo>
                  <a:cubicBezTo>
                    <a:pt x="10160" y="100330"/>
                    <a:pt x="7620" y="96520"/>
                    <a:pt x="6350" y="92710"/>
                  </a:cubicBezTo>
                  <a:cubicBezTo>
                    <a:pt x="3810" y="88900"/>
                    <a:pt x="3810" y="85090"/>
                    <a:pt x="2540" y="81280"/>
                  </a:cubicBezTo>
                  <a:cubicBezTo>
                    <a:pt x="2540" y="77470"/>
                    <a:pt x="2540" y="72390"/>
                    <a:pt x="3810" y="68580"/>
                  </a:cubicBezTo>
                  <a:cubicBezTo>
                    <a:pt x="3810" y="64770"/>
                    <a:pt x="6350" y="60960"/>
                    <a:pt x="7620" y="57150"/>
                  </a:cubicBezTo>
                  <a:cubicBezTo>
                    <a:pt x="10160" y="53340"/>
                    <a:pt x="12700" y="50800"/>
                    <a:pt x="16510" y="48260"/>
                  </a:cubicBezTo>
                  <a:cubicBezTo>
                    <a:pt x="19050" y="45720"/>
                    <a:pt x="22860" y="43180"/>
                    <a:pt x="26670" y="41910"/>
                  </a:cubicBezTo>
                  <a:cubicBezTo>
                    <a:pt x="30480" y="40640"/>
                    <a:pt x="34290" y="39370"/>
                    <a:pt x="38100" y="39370"/>
                  </a:cubicBezTo>
                  <a:cubicBezTo>
                    <a:pt x="43180" y="39370"/>
                    <a:pt x="46990" y="39370"/>
                    <a:pt x="50800" y="40640"/>
                  </a:cubicBezTo>
                  <a:cubicBezTo>
                    <a:pt x="54610" y="41910"/>
                    <a:pt x="58420" y="43180"/>
                    <a:pt x="62230" y="45720"/>
                  </a:cubicBezTo>
                  <a:cubicBezTo>
                    <a:pt x="64770" y="48260"/>
                    <a:pt x="68580" y="50800"/>
                    <a:pt x="71120" y="53340"/>
                  </a:cubicBezTo>
                  <a:cubicBezTo>
                    <a:pt x="73660" y="57150"/>
                    <a:pt x="74930" y="60960"/>
                    <a:pt x="76200" y="64770"/>
                  </a:cubicBezTo>
                  <a:cubicBezTo>
                    <a:pt x="77470" y="68580"/>
                    <a:pt x="78740" y="77470"/>
                    <a:pt x="78740" y="77470"/>
                  </a:cubicBezTo>
                  <a:cubicBezTo>
                    <a:pt x="78740" y="77470"/>
                    <a:pt x="78740" y="77470"/>
                    <a:pt x="78740" y="77470"/>
                  </a:cubicBezTo>
                  <a:cubicBezTo>
                    <a:pt x="78740" y="77470"/>
                    <a:pt x="78740" y="350520"/>
                    <a:pt x="78740" y="461010"/>
                  </a:cubicBezTo>
                  <a:cubicBezTo>
                    <a:pt x="78740" y="544830"/>
                    <a:pt x="78740" y="608330"/>
                    <a:pt x="78740" y="680720"/>
                  </a:cubicBezTo>
                  <a:cubicBezTo>
                    <a:pt x="78740" y="754380"/>
                    <a:pt x="78740" y="828040"/>
                    <a:pt x="78740" y="901700"/>
                  </a:cubicBezTo>
                  <a:cubicBezTo>
                    <a:pt x="78740" y="975360"/>
                    <a:pt x="78740" y="1049020"/>
                    <a:pt x="80010" y="1121410"/>
                  </a:cubicBezTo>
                  <a:cubicBezTo>
                    <a:pt x="80010" y="1195070"/>
                    <a:pt x="80010" y="1267460"/>
                    <a:pt x="81280" y="1341120"/>
                  </a:cubicBezTo>
                  <a:cubicBezTo>
                    <a:pt x="81280" y="1413510"/>
                    <a:pt x="82550" y="1485900"/>
                    <a:pt x="83820" y="1558290"/>
                  </a:cubicBezTo>
                  <a:cubicBezTo>
                    <a:pt x="85090" y="1629410"/>
                    <a:pt x="86360" y="1700530"/>
                    <a:pt x="90170" y="1770380"/>
                  </a:cubicBezTo>
                  <a:cubicBezTo>
                    <a:pt x="93980" y="1837690"/>
                    <a:pt x="97790" y="1906270"/>
                    <a:pt x="106680" y="1969770"/>
                  </a:cubicBezTo>
                  <a:cubicBezTo>
                    <a:pt x="114300" y="2028190"/>
                    <a:pt x="120650" y="2089150"/>
                    <a:pt x="139700" y="2138680"/>
                  </a:cubicBezTo>
                  <a:cubicBezTo>
                    <a:pt x="157480" y="2183130"/>
                    <a:pt x="173990" y="2236470"/>
                    <a:pt x="212090" y="2258060"/>
                  </a:cubicBezTo>
                  <a:cubicBezTo>
                    <a:pt x="257810" y="2283460"/>
                    <a:pt x="344170" y="2258060"/>
                    <a:pt x="412750" y="2258060"/>
                  </a:cubicBezTo>
                  <a:cubicBezTo>
                    <a:pt x="483870" y="2258060"/>
                    <a:pt x="560070" y="2258060"/>
                    <a:pt x="632460" y="2258060"/>
                  </a:cubicBezTo>
                  <a:cubicBezTo>
                    <a:pt x="706120" y="2258060"/>
                    <a:pt x="779780" y="2258060"/>
                    <a:pt x="853440" y="2258060"/>
                  </a:cubicBezTo>
                  <a:cubicBezTo>
                    <a:pt x="927100" y="2258060"/>
                    <a:pt x="1000760" y="2258060"/>
                    <a:pt x="1074420" y="2258060"/>
                  </a:cubicBezTo>
                  <a:cubicBezTo>
                    <a:pt x="1148080" y="2258060"/>
                    <a:pt x="1221740" y="2258060"/>
                    <a:pt x="1295400" y="2258060"/>
                  </a:cubicBezTo>
                  <a:cubicBezTo>
                    <a:pt x="1369060" y="2258060"/>
                    <a:pt x="1442720" y="2258060"/>
                    <a:pt x="1516380" y="2258060"/>
                  </a:cubicBezTo>
                  <a:cubicBezTo>
                    <a:pt x="1590040" y="2258060"/>
                    <a:pt x="1662430" y="2258060"/>
                    <a:pt x="1736090" y="2258060"/>
                  </a:cubicBezTo>
                  <a:cubicBezTo>
                    <a:pt x="1809750" y="2258060"/>
                    <a:pt x="1883410" y="2258060"/>
                    <a:pt x="1957070" y="2258060"/>
                  </a:cubicBezTo>
                  <a:cubicBezTo>
                    <a:pt x="2030730" y="2258060"/>
                    <a:pt x="2104390" y="2258060"/>
                    <a:pt x="2178050" y="2258060"/>
                  </a:cubicBezTo>
                  <a:cubicBezTo>
                    <a:pt x="2251710" y="2258060"/>
                    <a:pt x="2325370" y="2258060"/>
                    <a:pt x="2399030" y="2258060"/>
                  </a:cubicBezTo>
                  <a:cubicBezTo>
                    <a:pt x="2472690" y="2258060"/>
                    <a:pt x="2546350" y="2258060"/>
                    <a:pt x="2620010" y="2258060"/>
                  </a:cubicBezTo>
                  <a:cubicBezTo>
                    <a:pt x="2692400" y="2258060"/>
                    <a:pt x="2766060" y="2258060"/>
                    <a:pt x="2839720" y="2258060"/>
                  </a:cubicBezTo>
                  <a:cubicBezTo>
                    <a:pt x="2913380" y="2258060"/>
                    <a:pt x="2987040" y="2258060"/>
                    <a:pt x="3060700" y="2258060"/>
                  </a:cubicBezTo>
                  <a:cubicBezTo>
                    <a:pt x="3134360" y="2258060"/>
                    <a:pt x="3208020" y="2258060"/>
                    <a:pt x="3281680" y="2258060"/>
                  </a:cubicBezTo>
                  <a:cubicBezTo>
                    <a:pt x="3355340" y="2258060"/>
                    <a:pt x="3429000" y="2258060"/>
                    <a:pt x="3502660" y="2258060"/>
                  </a:cubicBezTo>
                  <a:cubicBezTo>
                    <a:pt x="3576320" y="2258060"/>
                    <a:pt x="3648710" y="2258060"/>
                    <a:pt x="3722370" y="2258060"/>
                  </a:cubicBezTo>
                  <a:cubicBezTo>
                    <a:pt x="3796030" y="2258060"/>
                    <a:pt x="3869690" y="2258060"/>
                    <a:pt x="3943350" y="2258060"/>
                  </a:cubicBezTo>
                  <a:cubicBezTo>
                    <a:pt x="4017010" y="2258060"/>
                    <a:pt x="4090670" y="2258060"/>
                    <a:pt x="4164330" y="2258060"/>
                  </a:cubicBezTo>
                  <a:cubicBezTo>
                    <a:pt x="4237990" y="2258060"/>
                    <a:pt x="4311650" y="2258060"/>
                    <a:pt x="4385310" y="2258060"/>
                  </a:cubicBezTo>
                  <a:cubicBezTo>
                    <a:pt x="4458970" y="2258060"/>
                    <a:pt x="4532630" y="2258060"/>
                    <a:pt x="4606290" y="2258060"/>
                  </a:cubicBezTo>
                  <a:cubicBezTo>
                    <a:pt x="4678680" y="2258060"/>
                    <a:pt x="4752340" y="2258060"/>
                    <a:pt x="4826000" y="2258060"/>
                  </a:cubicBezTo>
                  <a:cubicBezTo>
                    <a:pt x="4899660" y="2258060"/>
                    <a:pt x="4973320" y="2258060"/>
                    <a:pt x="5046980" y="2258060"/>
                  </a:cubicBezTo>
                  <a:cubicBezTo>
                    <a:pt x="5120640" y="2258060"/>
                    <a:pt x="5194300" y="2258060"/>
                    <a:pt x="5267960" y="2258060"/>
                  </a:cubicBezTo>
                  <a:cubicBezTo>
                    <a:pt x="5341620" y="2258060"/>
                    <a:pt x="5415280" y="2258060"/>
                    <a:pt x="5488940" y="2258060"/>
                  </a:cubicBezTo>
                  <a:cubicBezTo>
                    <a:pt x="5562600" y="2258060"/>
                    <a:pt x="5636260" y="2258060"/>
                    <a:pt x="5708650" y="2258060"/>
                  </a:cubicBezTo>
                  <a:cubicBezTo>
                    <a:pt x="5782310" y="2258060"/>
                    <a:pt x="5855970" y="2258060"/>
                    <a:pt x="5929630" y="2258060"/>
                  </a:cubicBezTo>
                  <a:cubicBezTo>
                    <a:pt x="6003290" y="2258060"/>
                    <a:pt x="6076950" y="2258060"/>
                    <a:pt x="6150610" y="2258060"/>
                  </a:cubicBezTo>
                  <a:cubicBezTo>
                    <a:pt x="6224270" y="2258060"/>
                    <a:pt x="6297930" y="2258060"/>
                    <a:pt x="6371590" y="2258060"/>
                  </a:cubicBezTo>
                  <a:cubicBezTo>
                    <a:pt x="6445250" y="2258060"/>
                    <a:pt x="6518910" y="2258060"/>
                    <a:pt x="6592570" y="2258060"/>
                  </a:cubicBezTo>
                  <a:cubicBezTo>
                    <a:pt x="6664960" y="2258060"/>
                    <a:pt x="6738620" y="2258060"/>
                    <a:pt x="6812280" y="2258060"/>
                  </a:cubicBezTo>
                  <a:cubicBezTo>
                    <a:pt x="6885940" y="2258060"/>
                    <a:pt x="6959600" y="2258060"/>
                    <a:pt x="7033260" y="2258060"/>
                  </a:cubicBezTo>
                  <a:cubicBezTo>
                    <a:pt x="7106920" y="2258060"/>
                    <a:pt x="7180580" y="2258060"/>
                    <a:pt x="7254240" y="2258060"/>
                  </a:cubicBezTo>
                  <a:cubicBezTo>
                    <a:pt x="7326630" y="2258060"/>
                    <a:pt x="7400290" y="2258060"/>
                    <a:pt x="7473950" y="2256790"/>
                  </a:cubicBezTo>
                  <a:cubicBezTo>
                    <a:pt x="7547610" y="2256790"/>
                    <a:pt x="7620000" y="2256790"/>
                    <a:pt x="7693660" y="2256790"/>
                  </a:cubicBezTo>
                  <a:cubicBezTo>
                    <a:pt x="7766050" y="2255520"/>
                    <a:pt x="7838440" y="2255520"/>
                    <a:pt x="7910830" y="2254250"/>
                  </a:cubicBezTo>
                  <a:cubicBezTo>
                    <a:pt x="7983220" y="2252980"/>
                    <a:pt x="8054340" y="2251710"/>
                    <a:pt x="8125460" y="2249170"/>
                  </a:cubicBezTo>
                  <a:cubicBezTo>
                    <a:pt x="8194040" y="2245360"/>
                    <a:pt x="8263890" y="2242820"/>
                    <a:pt x="8329930" y="2236470"/>
                  </a:cubicBezTo>
                  <a:cubicBezTo>
                    <a:pt x="8392160" y="2230120"/>
                    <a:pt x="8455660" y="2225040"/>
                    <a:pt x="8511540" y="2209800"/>
                  </a:cubicBezTo>
                  <a:cubicBezTo>
                    <a:pt x="8561070" y="2197100"/>
                    <a:pt x="8616950" y="2188210"/>
                    <a:pt x="8648700" y="2156460"/>
                  </a:cubicBezTo>
                  <a:cubicBezTo>
                    <a:pt x="8679180" y="2122170"/>
                    <a:pt x="8688070" y="2065020"/>
                    <a:pt x="8696960" y="2010410"/>
                  </a:cubicBezTo>
                  <a:cubicBezTo>
                    <a:pt x="8707120" y="1945640"/>
                    <a:pt x="8696960" y="1864360"/>
                    <a:pt x="8696960" y="1790700"/>
                  </a:cubicBezTo>
                  <a:cubicBezTo>
                    <a:pt x="8696960" y="1717040"/>
                    <a:pt x="8696960" y="1643380"/>
                    <a:pt x="8696960" y="1570990"/>
                  </a:cubicBezTo>
                  <a:cubicBezTo>
                    <a:pt x="8696960" y="1497330"/>
                    <a:pt x="8696960" y="1423670"/>
                    <a:pt x="8696960" y="1350010"/>
                  </a:cubicBezTo>
                  <a:cubicBezTo>
                    <a:pt x="8695690" y="1276350"/>
                    <a:pt x="8695690" y="1203960"/>
                    <a:pt x="8695690" y="1130300"/>
                  </a:cubicBezTo>
                  <a:cubicBezTo>
                    <a:pt x="8694420" y="1057910"/>
                    <a:pt x="8694420" y="984250"/>
                    <a:pt x="8693150" y="911860"/>
                  </a:cubicBezTo>
                  <a:cubicBezTo>
                    <a:pt x="8691880" y="840740"/>
                    <a:pt x="8691880" y="768350"/>
                    <a:pt x="8689340" y="697230"/>
                  </a:cubicBezTo>
                  <a:cubicBezTo>
                    <a:pt x="8686800" y="627380"/>
                    <a:pt x="8684260" y="557530"/>
                    <a:pt x="8677910" y="490220"/>
                  </a:cubicBezTo>
                  <a:cubicBezTo>
                    <a:pt x="8672830" y="426720"/>
                    <a:pt x="8667750" y="361950"/>
                    <a:pt x="8653780" y="304800"/>
                  </a:cubicBezTo>
                  <a:cubicBezTo>
                    <a:pt x="8642350" y="252730"/>
                    <a:pt x="8636000" y="195580"/>
                    <a:pt x="8606790" y="160020"/>
                  </a:cubicBezTo>
                  <a:cubicBezTo>
                    <a:pt x="8577580" y="125730"/>
                    <a:pt x="8531860" y="104140"/>
                    <a:pt x="8482330" y="92710"/>
                  </a:cubicBezTo>
                  <a:cubicBezTo>
                    <a:pt x="8421370" y="76200"/>
                    <a:pt x="8337550" y="92710"/>
                    <a:pt x="8263890" y="92710"/>
                  </a:cubicBezTo>
                  <a:cubicBezTo>
                    <a:pt x="8190230" y="92710"/>
                    <a:pt x="8116570" y="92710"/>
                    <a:pt x="8042910" y="92710"/>
                  </a:cubicBezTo>
                  <a:cubicBezTo>
                    <a:pt x="7970520" y="92710"/>
                    <a:pt x="7896860" y="92710"/>
                    <a:pt x="7823200" y="92710"/>
                  </a:cubicBezTo>
                  <a:cubicBezTo>
                    <a:pt x="7749540" y="92710"/>
                    <a:pt x="7675880" y="92710"/>
                    <a:pt x="7602220" y="92710"/>
                  </a:cubicBezTo>
                  <a:cubicBezTo>
                    <a:pt x="7528560" y="92710"/>
                    <a:pt x="7454900" y="92710"/>
                    <a:pt x="7381240" y="92710"/>
                  </a:cubicBezTo>
                  <a:cubicBezTo>
                    <a:pt x="7307580" y="92710"/>
                    <a:pt x="7233920" y="92710"/>
                    <a:pt x="7160260" y="92710"/>
                  </a:cubicBezTo>
                  <a:cubicBezTo>
                    <a:pt x="7086600" y="92710"/>
                    <a:pt x="7012940" y="92710"/>
                    <a:pt x="6940550" y="92710"/>
                  </a:cubicBezTo>
                  <a:cubicBezTo>
                    <a:pt x="6866890" y="92710"/>
                    <a:pt x="6793230" y="92710"/>
                    <a:pt x="6719570" y="92710"/>
                  </a:cubicBezTo>
                  <a:cubicBezTo>
                    <a:pt x="6645910" y="92710"/>
                    <a:pt x="6572250" y="92710"/>
                    <a:pt x="6498590" y="92710"/>
                  </a:cubicBezTo>
                  <a:cubicBezTo>
                    <a:pt x="6424930" y="92710"/>
                    <a:pt x="6351270" y="92710"/>
                    <a:pt x="6277610" y="92710"/>
                  </a:cubicBezTo>
                  <a:cubicBezTo>
                    <a:pt x="6203950" y="92710"/>
                    <a:pt x="6130290" y="92710"/>
                    <a:pt x="6056630" y="92710"/>
                  </a:cubicBezTo>
                  <a:cubicBezTo>
                    <a:pt x="5984240" y="92710"/>
                    <a:pt x="5910580" y="92710"/>
                    <a:pt x="5836920" y="92710"/>
                  </a:cubicBezTo>
                  <a:cubicBezTo>
                    <a:pt x="5763260" y="92710"/>
                    <a:pt x="5689600" y="92710"/>
                    <a:pt x="5615940" y="92710"/>
                  </a:cubicBezTo>
                  <a:cubicBezTo>
                    <a:pt x="5542280" y="92710"/>
                    <a:pt x="5468620" y="92710"/>
                    <a:pt x="5394960" y="92710"/>
                  </a:cubicBezTo>
                  <a:cubicBezTo>
                    <a:pt x="5321300" y="92710"/>
                    <a:pt x="5247640" y="92710"/>
                    <a:pt x="5173980" y="92710"/>
                  </a:cubicBezTo>
                  <a:cubicBezTo>
                    <a:pt x="5100320" y="92710"/>
                    <a:pt x="5026660" y="92710"/>
                    <a:pt x="4954270" y="92710"/>
                  </a:cubicBezTo>
                  <a:cubicBezTo>
                    <a:pt x="4880610" y="92710"/>
                    <a:pt x="4806950" y="92710"/>
                    <a:pt x="4733290" y="92710"/>
                  </a:cubicBezTo>
                  <a:cubicBezTo>
                    <a:pt x="4659630" y="92710"/>
                    <a:pt x="4585970" y="92710"/>
                    <a:pt x="4512310" y="92710"/>
                  </a:cubicBezTo>
                  <a:cubicBezTo>
                    <a:pt x="4438650" y="92710"/>
                    <a:pt x="4364990" y="92710"/>
                    <a:pt x="4291330" y="92710"/>
                  </a:cubicBezTo>
                  <a:cubicBezTo>
                    <a:pt x="4217670" y="92710"/>
                    <a:pt x="4144010" y="92710"/>
                    <a:pt x="4070350" y="92710"/>
                  </a:cubicBezTo>
                  <a:cubicBezTo>
                    <a:pt x="3996690" y="92710"/>
                    <a:pt x="3924300" y="92710"/>
                    <a:pt x="3850640" y="92710"/>
                  </a:cubicBezTo>
                  <a:cubicBezTo>
                    <a:pt x="3776980" y="92710"/>
                    <a:pt x="3703320" y="92710"/>
                    <a:pt x="3629660" y="92710"/>
                  </a:cubicBezTo>
                  <a:cubicBezTo>
                    <a:pt x="3556000" y="92710"/>
                    <a:pt x="3482340" y="92710"/>
                    <a:pt x="3408680" y="92710"/>
                  </a:cubicBezTo>
                  <a:cubicBezTo>
                    <a:pt x="3335020" y="92710"/>
                    <a:pt x="3261360" y="92710"/>
                    <a:pt x="3187700" y="92710"/>
                  </a:cubicBezTo>
                  <a:cubicBezTo>
                    <a:pt x="3114040" y="92710"/>
                    <a:pt x="3040380" y="92710"/>
                    <a:pt x="2966720" y="92710"/>
                  </a:cubicBezTo>
                  <a:cubicBezTo>
                    <a:pt x="2894330" y="92710"/>
                    <a:pt x="2820670" y="92710"/>
                    <a:pt x="2747010" y="92710"/>
                  </a:cubicBezTo>
                  <a:cubicBezTo>
                    <a:pt x="2673350" y="92710"/>
                    <a:pt x="2599690" y="92710"/>
                    <a:pt x="2526030" y="92710"/>
                  </a:cubicBezTo>
                  <a:cubicBezTo>
                    <a:pt x="2452370" y="92710"/>
                    <a:pt x="2378710" y="92710"/>
                    <a:pt x="2305050" y="92710"/>
                  </a:cubicBezTo>
                  <a:cubicBezTo>
                    <a:pt x="2231390" y="92710"/>
                    <a:pt x="2157730" y="92710"/>
                    <a:pt x="2084070" y="92710"/>
                  </a:cubicBezTo>
                  <a:cubicBezTo>
                    <a:pt x="2010410" y="92710"/>
                    <a:pt x="1936750" y="92710"/>
                    <a:pt x="1864360" y="92710"/>
                  </a:cubicBezTo>
                  <a:cubicBezTo>
                    <a:pt x="1790700" y="92710"/>
                    <a:pt x="1717040" y="92710"/>
                    <a:pt x="1643380" y="92710"/>
                  </a:cubicBezTo>
                  <a:cubicBezTo>
                    <a:pt x="1569720" y="92710"/>
                    <a:pt x="1496060" y="92710"/>
                    <a:pt x="1422400" y="92710"/>
                  </a:cubicBezTo>
                  <a:cubicBezTo>
                    <a:pt x="1348740" y="92710"/>
                    <a:pt x="1275080" y="92710"/>
                    <a:pt x="1201420" y="92710"/>
                  </a:cubicBezTo>
                  <a:cubicBezTo>
                    <a:pt x="1126490" y="92710"/>
                    <a:pt x="1052830" y="92710"/>
                    <a:pt x="979170" y="92710"/>
                  </a:cubicBezTo>
                  <a:cubicBezTo>
                    <a:pt x="904240" y="92710"/>
                    <a:pt x="830580" y="92710"/>
                    <a:pt x="755650" y="92710"/>
                  </a:cubicBezTo>
                  <a:cubicBezTo>
                    <a:pt x="680720" y="92710"/>
                    <a:pt x="605790" y="92710"/>
                    <a:pt x="529590" y="92710"/>
                  </a:cubicBezTo>
                  <a:cubicBezTo>
                    <a:pt x="452120" y="92710"/>
                    <a:pt x="374650" y="92710"/>
                    <a:pt x="294640" y="92710"/>
                  </a:cubicBezTo>
                  <a:cubicBezTo>
                    <a:pt x="212090" y="92710"/>
                    <a:pt x="67310" y="93980"/>
                    <a:pt x="40640" y="92710"/>
                  </a:cubicBezTo>
                  <a:cubicBezTo>
                    <a:pt x="35560" y="92710"/>
                    <a:pt x="34290" y="92710"/>
                    <a:pt x="31750" y="91440"/>
                  </a:cubicBezTo>
                  <a:cubicBezTo>
                    <a:pt x="27940" y="91440"/>
                    <a:pt x="25400" y="90170"/>
                    <a:pt x="22860" y="88900"/>
                  </a:cubicBezTo>
                  <a:cubicBezTo>
                    <a:pt x="20320" y="86360"/>
                    <a:pt x="17780" y="85090"/>
                    <a:pt x="15240" y="82550"/>
                  </a:cubicBezTo>
                  <a:cubicBezTo>
                    <a:pt x="12700" y="81280"/>
                    <a:pt x="11430" y="78740"/>
                    <a:pt x="8890" y="76200"/>
                  </a:cubicBezTo>
                  <a:cubicBezTo>
                    <a:pt x="7620" y="73660"/>
                    <a:pt x="6350" y="71120"/>
                    <a:pt x="5080" y="68580"/>
                  </a:cubicBezTo>
                  <a:cubicBezTo>
                    <a:pt x="3810" y="64770"/>
                    <a:pt x="3810" y="62230"/>
                    <a:pt x="2540" y="59690"/>
                  </a:cubicBezTo>
                  <a:cubicBezTo>
                    <a:pt x="2540" y="55880"/>
                    <a:pt x="2540" y="53340"/>
                    <a:pt x="2540" y="49530"/>
                  </a:cubicBezTo>
                  <a:cubicBezTo>
                    <a:pt x="3810" y="46990"/>
                    <a:pt x="3810" y="44450"/>
                    <a:pt x="5080" y="40640"/>
                  </a:cubicBezTo>
                  <a:cubicBezTo>
                    <a:pt x="6350" y="38100"/>
                    <a:pt x="7620" y="35560"/>
                    <a:pt x="8890" y="33020"/>
                  </a:cubicBezTo>
                  <a:cubicBezTo>
                    <a:pt x="11430" y="30480"/>
                    <a:pt x="12700" y="27940"/>
                    <a:pt x="15240" y="26670"/>
                  </a:cubicBezTo>
                  <a:cubicBezTo>
                    <a:pt x="17780" y="24130"/>
                    <a:pt x="20320" y="22860"/>
                    <a:pt x="22860" y="20320"/>
                  </a:cubicBezTo>
                  <a:cubicBezTo>
                    <a:pt x="25400" y="19050"/>
                    <a:pt x="27940" y="17780"/>
                    <a:pt x="31750" y="17780"/>
                  </a:cubicBezTo>
                  <a:cubicBezTo>
                    <a:pt x="34290" y="16510"/>
                    <a:pt x="40640" y="16510"/>
                    <a:pt x="40640" y="16510"/>
                  </a:cubicBezTo>
                </a:path>
              </a:pathLst>
            </a:custGeom>
            <a:solidFill>
              <a:srgbClr val="4DAC9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4420" cy="211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7854" y="2869418"/>
            <a:ext cx="6452169" cy="1101571"/>
            <a:chOff x="0" y="0"/>
            <a:chExt cx="8602893" cy="14687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602893" cy="67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2"/>
                </a:lnSpc>
              </a:pPr>
              <a:r>
                <a:rPr lang="en-US" sz="3150" spc="472">
                  <a:solidFill>
                    <a:srgbClr val="000000"/>
                  </a:solidFill>
                  <a:latin typeface="Montserrat Classic Bold"/>
                </a:rPr>
                <a:t>MERKLE TREE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01072"/>
              <a:ext cx="8602893" cy="567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Georgia Pro Italics"/>
                </a:rPr>
                <a:t>cu număr par de noduri =&gt; arbore balansat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8529" y="7723982"/>
            <a:ext cx="6452169" cy="1549246"/>
            <a:chOff x="0" y="0"/>
            <a:chExt cx="8602893" cy="206566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8602893" cy="678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2"/>
                </a:lnSpc>
              </a:pPr>
              <a:r>
                <a:rPr lang="en-US" sz="3150" spc="472">
                  <a:solidFill>
                    <a:srgbClr val="000000"/>
                  </a:solidFill>
                  <a:latin typeface="Montserrat Classic Bold"/>
                </a:rPr>
                <a:t>MERKLE TREE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01072"/>
              <a:ext cx="8602893" cy="1164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50">
                  <a:solidFill>
                    <a:srgbClr val="000000"/>
                  </a:solidFill>
                  <a:latin typeface="Georgia Pro Italics"/>
                </a:rPr>
                <a:t>cu număr impar de noduri =&gt; este necesară duplicarea nodului C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812389" y="488843"/>
            <a:ext cx="16542728" cy="36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542" spc="203">
                <a:solidFill>
                  <a:srgbClr val="000000"/>
                </a:solidFill>
                <a:latin typeface="Cinzel"/>
              </a:rPr>
              <a:t>HA = SHA256(SHA256(Tranzactia A))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1676" y="1038225"/>
            <a:ext cx="16542728" cy="36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542" spc="203">
                <a:solidFill>
                  <a:srgbClr val="000000"/>
                </a:solidFill>
                <a:latin typeface="Cinzel"/>
              </a:rPr>
              <a:t>HAB = SHA256(SHA256(HA + HB))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20499" y="1416157"/>
            <a:ext cx="16542728" cy="36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542" spc="203">
                <a:solidFill>
                  <a:srgbClr val="000000"/>
                </a:solidFill>
                <a:latin typeface="Cinzel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115" y="0"/>
            <a:ext cx="914811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01863" y="2335469"/>
            <a:ext cx="1189541" cy="1157399"/>
            <a:chOff x="0" y="0"/>
            <a:chExt cx="761652" cy="741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652" cy="741072"/>
            </a:xfrm>
            <a:custGeom>
              <a:avLst/>
              <a:gdLst/>
              <a:ahLst/>
              <a:cxnLst/>
              <a:rect l="l" t="t" r="r" b="b"/>
              <a:pathLst>
                <a:path w="761652" h="741072">
                  <a:moveTo>
                    <a:pt x="0" y="0"/>
                  </a:moveTo>
                  <a:lnTo>
                    <a:pt x="761652" y="0"/>
                  </a:lnTo>
                  <a:lnTo>
                    <a:pt x="761652" y="741072"/>
                  </a:lnTo>
                  <a:lnTo>
                    <a:pt x="0" y="741072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01863" y="4217522"/>
            <a:ext cx="1189541" cy="1158154"/>
            <a:chOff x="0" y="0"/>
            <a:chExt cx="761652" cy="7415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1652" cy="741555"/>
            </a:xfrm>
            <a:custGeom>
              <a:avLst/>
              <a:gdLst/>
              <a:ahLst/>
              <a:cxnLst/>
              <a:rect l="l" t="t" r="r" b="b"/>
              <a:pathLst>
                <a:path w="761652" h="741555">
                  <a:moveTo>
                    <a:pt x="0" y="0"/>
                  </a:moveTo>
                  <a:lnTo>
                    <a:pt x="761652" y="0"/>
                  </a:lnTo>
                  <a:lnTo>
                    <a:pt x="761652" y="741555"/>
                  </a:lnTo>
                  <a:lnTo>
                    <a:pt x="0" y="741555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01863" y="6101035"/>
            <a:ext cx="1189541" cy="3625452"/>
            <a:chOff x="0" y="0"/>
            <a:chExt cx="761652" cy="23213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1652" cy="2321341"/>
            </a:xfrm>
            <a:custGeom>
              <a:avLst/>
              <a:gdLst/>
              <a:ahLst/>
              <a:cxnLst/>
              <a:rect l="l" t="t" r="r" b="b"/>
              <a:pathLst>
                <a:path w="761652" h="2321341">
                  <a:moveTo>
                    <a:pt x="0" y="0"/>
                  </a:moveTo>
                  <a:lnTo>
                    <a:pt x="761652" y="0"/>
                  </a:lnTo>
                  <a:lnTo>
                    <a:pt x="761652" y="2321341"/>
                  </a:lnTo>
                  <a:lnTo>
                    <a:pt x="0" y="2321341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06990" y="7659571"/>
            <a:ext cx="2537010" cy="25370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2537010" cy="253701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03495" y="4195912"/>
            <a:ext cx="2537010" cy="25370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630405"/>
            <a:ext cx="9144000" cy="914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01863" y="407987"/>
            <a:ext cx="6901121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38B6FF"/>
                </a:solidFill>
                <a:latin typeface="Livvic Bold Bold"/>
              </a:rPr>
              <a:t>MERKLE TREES $ BITCOIN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5215" y="2287844"/>
            <a:ext cx="7013284" cy="121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Arborii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Merkle sunt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utilizați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Bitcoin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rezuma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dintr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-un bloc,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asigurând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stocarea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verificarea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eficientă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85215" y="4169897"/>
            <a:ext cx="7013284" cy="121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Rădăcina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Merkle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condensează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întotdeauna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32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octeți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indiferent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numărul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dintr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-un bloc.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5215" y="6051951"/>
            <a:ext cx="7013284" cy="367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dovedi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faptul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inclusă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-un bloc, un nod are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nevoie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doar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log2(N) hash-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uri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de 32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octeți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(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cale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Merkle). </a:t>
            </a:r>
          </a:p>
          <a:p>
            <a:pPr>
              <a:lnSpc>
                <a:spcPts val="3266"/>
              </a:lnSpc>
            </a:pP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Acest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lucru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permite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dovedire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eficientă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chiar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atunci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când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discută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despre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blocuri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cu mii de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.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Dimensiunea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căii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Merkle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crește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lent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comparație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cu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dimensiunea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blocului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fapt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menține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datele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necesare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verificarea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tranzacției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33" dirty="0" err="1">
                <a:solidFill>
                  <a:srgbClr val="000000"/>
                </a:solidFill>
                <a:latin typeface="Georgia Pro"/>
              </a:rPr>
              <a:t>minime</a:t>
            </a:r>
            <a:r>
              <a:rPr lang="en-US" sz="2333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00933" y="-24771"/>
            <a:ext cx="708514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7516" y="4428676"/>
            <a:ext cx="8038967" cy="3514444"/>
            <a:chOff x="0" y="0"/>
            <a:chExt cx="2963125" cy="12954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3125" cy="1295407"/>
            </a:xfrm>
            <a:custGeom>
              <a:avLst/>
              <a:gdLst/>
              <a:ahLst/>
              <a:cxnLst/>
              <a:rect l="l" t="t" r="r" b="b"/>
              <a:pathLst>
                <a:path w="2963125" h="1295407">
                  <a:moveTo>
                    <a:pt x="0" y="0"/>
                  </a:moveTo>
                  <a:lnTo>
                    <a:pt x="2963125" y="0"/>
                  </a:lnTo>
                  <a:lnTo>
                    <a:pt x="2963125" y="1295407"/>
                  </a:lnTo>
                  <a:lnTo>
                    <a:pt x="0" y="1295407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94954" y="6308704"/>
            <a:ext cx="3697900" cy="39646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470713" y="3916572"/>
            <a:ext cx="4026549" cy="40265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497262" y="811506"/>
            <a:ext cx="5790738" cy="17494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alphaModFix amt="4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895695" y="-10832"/>
            <a:ext cx="4993871" cy="514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alphaModFix amt="3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497262" y="5772627"/>
            <a:ext cx="6745704" cy="22866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7516" y="517546"/>
            <a:ext cx="7899324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F7931A"/>
                </a:solidFill>
                <a:latin typeface="Livvic Bold Bold"/>
              </a:rPr>
              <a:t>SIMPLIFIED PAYMENT VERIFICATION (SPV)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516" y="2513293"/>
            <a:ext cx="7899324" cy="158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eorgia Pro"/>
              </a:rPr>
              <a:t>Merkle Trees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joacă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rol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esențial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nodurile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Verificare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Simplificată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Plăților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(SPV), care nu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stochează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toate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nu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descarcă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blocuri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întregi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, ci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doar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anteturile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blocurilor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159" y="4525012"/>
            <a:ext cx="7899324" cy="118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Când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urmăresc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plățile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primite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aceste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noduri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folosesc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un Bloom Filter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primi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doar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care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conțin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anumite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adrese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7516" y="8181245"/>
            <a:ext cx="7899324" cy="158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Acest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proces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confirmă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înregistrarea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tranzacției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blockchain,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nodurile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SPV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primind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semnificativ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mai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puține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date (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mai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puțin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un kilobit)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comparativ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cu un bloc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întreg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(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aproximativ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1 megabit).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159" y="5953670"/>
            <a:ext cx="7899324" cy="198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Dacă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potrivește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cu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filtrul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perechile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trimit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mesaj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bloc Merkle, care include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antetul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blocului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calea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Merkle.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Nodul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SPV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utilizează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aceste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informații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verifica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includerea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tranzacției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bloc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leagă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eorgia Pro"/>
              </a:rPr>
              <a:t>blocul</a:t>
            </a:r>
            <a:r>
              <a:rPr lang="en-US" sz="2300" dirty="0">
                <a:solidFill>
                  <a:srgbClr val="000000"/>
                </a:solidFill>
                <a:latin typeface="Georgia Pro"/>
              </a:rPr>
              <a:t> de blockchain.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75"/>
            <a:ext cx="4572000" cy="1993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572000" y="475"/>
            <a:ext cx="4572000" cy="1993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0" y="475"/>
            <a:ext cx="4572000" cy="19932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716000" y="475"/>
            <a:ext cx="4572000" cy="19932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62934" y="1323975"/>
            <a:ext cx="8093779" cy="56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4"/>
              </a:lnSpc>
            </a:pPr>
            <a:r>
              <a:rPr lang="en-US" sz="5699">
                <a:solidFill>
                  <a:srgbClr val="1B512D"/>
                </a:solidFill>
                <a:latin typeface="Livvic Bold Bold"/>
              </a:rPr>
              <a:t>BLOOM FILTERS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271" y="8589210"/>
            <a:ext cx="16500049" cy="85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ajustarea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lungimii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șirului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numărului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funcții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hash,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acestea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pot fi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ajustate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diferite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niveluri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acuratețe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confidențialitate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5271" y="6199736"/>
            <a:ext cx="16500049" cy="12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0" dirty="0">
                <a:solidFill>
                  <a:srgbClr val="000000"/>
                </a:solidFill>
                <a:latin typeface="Georgia Pro"/>
              </a:rPr>
              <a:t>Un nod SPV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inițializează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un Bloom Filter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gol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adaugă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modele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corespunzătoare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adreselor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wallet-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ului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său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pot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trimite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filtrul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unui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coleg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Colegul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identifică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transmite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tranzacțiile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pe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baza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filtrului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 Bloom Filters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constau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într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-un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șir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cifre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binare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un set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funcții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hash care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produc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rezultate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corespunzătoare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șirului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5271" y="2625217"/>
            <a:ext cx="16500049" cy="85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0" dirty="0">
                <a:solidFill>
                  <a:srgbClr val="000000"/>
                </a:solidFill>
                <a:latin typeface="Georgia Pro"/>
              </a:rPr>
              <a:t>Bloom Filter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un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filtru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probabilistic care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permite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exprimarea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eficientă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modelelor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căutare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protejând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același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timp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confidențialitatea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5271" y="4291096"/>
            <a:ext cx="16313858" cy="12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0" dirty="0">
                <a:solidFill>
                  <a:srgbClr val="000000"/>
                </a:solidFill>
                <a:latin typeface="Georgia Pro"/>
              </a:rPr>
              <a:t>Este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folosit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nodurile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SPV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solicita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tranzacții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care se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potrivesc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cu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anumite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modele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de la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colegii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lor,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fără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dezvălui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adresele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exacte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căutate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Prin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modificarea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preciziei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căutării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utilizatorii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pot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echilibra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confidențialitatea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40" dirty="0" err="1">
                <a:solidFill>
                  <a:srgbClr val="000000"/>
                </a:solidFill>
                <a:latin typeface="Georgia Pro"/>
              </a:rPr>
              <a:t>acuratețea</a:t>
            </a:r>
            <a:r>
              <a:rPr lang="en-US" sz="2440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3929" y="2682367"/>
            <a:ext cx="669117" cy="795254"/>
            <a:chOff x="0" y="0"/>
            <a:chExt cx="856858" cy="10183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6858" cy="1018387"/>
            </a:xfrm>
            <a:custGeom>
              <a:avLst/>
              <a:gdLst/>
              <a:ahLst/>
              <a:cxnLst/>
              <a:rect l="l" t="t" r="r" b="b"/>
              <a:pathLst>
                <a:path w="856858" h="1018387">
                  <a:moveTo>
                    <a:pt x="0" y="0"/>
                  </a:moveTo>
                  <a:lnTo>
                    <a:pt x="856858" y="0"/>
                  </a:lnTo>
                  <a:lnTo>
                    <a:pt x="856858" y="1018387"/>
                  </a:lnTo>
                  <a:lnTo>
                    <a:pt x="0" y="1018387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33929" y="4348246"/>
            <a:ext cx="669117" cy="1223879"/>
            <a:chOff x="0" y="0"/>
            <a:chExt cx="856858" cy="15672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6858" cy="1567276"/>
            </a:xfrm>
            <a:custGeom>
              <a:avLst/>
              <a:gdLst/>
              <a:ahLst/>
              <a:cxnLst/>
              <a:rect l="l" t="t" r="r" b="b"/>
              <a:pathLst>
                <a:path w="856858" h="1567276">
                  <a:moveTo>
                    <a:pt x="0" y="0"/>
                  </a:moveTo>
                  <a:lnTo>
                    <a:pt x="856858" y="0"/>
                  </a:lnTo>
                  <a:lnTo>
                    <a:pt x="856858" y="1567276"/>
                  </a:lnTo>
                  <a:lnTo>
                    <a:pt x="0" y="1567276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40332" y="6256886"/>
            <a:ext cx="699888" cy="1223879"/>
            <a:chOff x="0" y="0"/>
            <a:chExt cx="476032" cy="8324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6032" cy="832428"/>
            </a:xfrm>
            <a:custGeom>
              <a:avLst/>
              <a:gdLst/>
              <a:ahLst/>
              <a:cxnLst/>
              <a:rect l="l" t="t" r="r" b="b"/>
              <a:pathLst>
                <a:path w="476032" h="832428">
                  <a:moveTo>
                    <a:pt x="0" y="0"/>
                  </a:moveTo>
                  <a:lnTo>
                    <a:pt x="476032" y="0"/>
                  </a:lnTo>
                  <a:lnTo>
                    <a:pt x="476032" y="832428"/>
                  </a:lnTo>
                  <a:lnTo>
                    <a:pt x="0" y="832428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33929" y="8646360"/>
            <a:ext cx="743463" cy="795254"/>
            <a:chOff x="0" y="0"/>
            <a:chExt cx="476032" cy="5091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6032" cy="509193"/>
            </a:xfrm>
            <a:custGeom>
              <a:avLst/>
              <a:gdLst/>
              <a:ahLst/>
              <a:cxnLst/>
              <a:rect l="l" t="t" r="r" b="b"/>
              <a:pathLst>
                <a:path w="476032" h="509193">
                  <a:moveTo>
                    <a:pt x="0" y="0"/>
                  </a:moveTo>
                  <a:lnTo>
                    <a:pt x="476032" y="0"/>
                  </a:lnTo>
                  <a:lnTo>
                    <a:pt x="476032" y="509193"/>
                  </a:lnTo>
                  <a:lnTo>
                    <a:pt x="0" y="509193"/>
                  </a:lnTo>
                  <a:close/>
                </a:path>
              </a:pathLst>
            </a:custGeom>
            <a:solidFill>
              <a:srgbClr val="A9D5A6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459" y="4787695"/>
            <a:ext cx="1189541" cy="1297998"/>
            <a:chOff x="0" y="0"/>
            <a:chExt cx="761652" cy="831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652" cy="831095"/>
            </a:xfrm>
            <a:custGeom>
              <a:avLst/>
              <a:gdLst/>
              <a:ahLst/>
              <a:cxnLst/>
              <a:rect l="l" t="t" r="r" b="b"/>
              <a:pathLst>
                <a:path w="761652" h="831095">
                  <a:moveTo>
                    <a:pt x="0" y="0"/>
                  </a:moveTo>
                  <a:lnTo>
                    <a:pt x="761652" y="0"/>
                  </a:lnTo>
                  <a:lnTo>
                    <a:pt x="761652" y="831095"/>
                  </a:lnTo>
                  <a:lnTo>
                    <a:pt x="0" y="831095"/>
                  </a:lnTo>
                  <a:close/>
                </a:path>
              </a:pathLst>
            </a:custGeom>
            <a:solidFill>
              <a:srgbClr val="4DAC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54459" y="1267780"/>
            <a:ext cx="1189541" cy="1689304"/>
            <a:chOff x="0" y="0"/>
            <a:chExt cx="761652" cy="10816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1652" cy="1081645"/>
            </a:xfrm>
            <a:custGeom>
              <a:avLst/>
              <a:gdLst/>
              <a:ahLst/>
              <a:cxnLst/>
              <a:rect l="l" t="t" r="r" b="b"/>
              <a:pathLst>
                <a:path w="761652" h="1081645">
                  <a:moveTo>
                    <a:pt x="0" y="0"/>
                  </a:moveTo>
                  <a:lnTo>
                    <a:pt x="761652" y="0"/>
                  </a:lnTo>
                  <a:lnTo>
                    <a:pt x="761652" y="1081645"/>
                  </a:lnTo>
                  <a:lnTo>
                    <a:pt x="0" y="1081645"/>
                  </a:lnTo>
                  <a:close/>
                </a:path>
              </a:pathLst>
            </a:custGeom>
            <a:solidFill>
              <a:srgbClr val="4DAC9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43209" y="4756412"/>
            <a:ext cx="519488" cy="6802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817" y="1883275"/>
            <a:ext cx="7508979" cy="70599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50324" y="559755"/>
            <a:ext cx="5598951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5"/>
              </a:lnSpc>
            </a:pPr>
            <a:r>
              <a:rPr lang="en-US" sz="5500">
                <a:solidFill>
                  <a:srgbClr val="4DAC9D"/>
                </a:solidFill>
                <a:latin typeface="Livvic Bold Bold"/>
              </a:rPr>
              <a:t>BLOOM FILTERS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54459" y="7872021"/>
            <a:ext cx="1189541" cy="1157399"/>
            <a:chOff x="0" y="0"/>
            <a:chExt cx="761652" cy="741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1652" cy="741072"/>
            </a:xfrm>
            <a:custGeom>
              <a:avLst/>
              <a:gdLst/>
              <a:ahLst/>
              <a:cxnLst/>
              <a:rect l="l" t="t" r="r" b="b"/>
              <a:pathLst>
                <a:path w="761652" h="741072">
                  <a:moveTo>
                    <a:pt x="0" y="0"/>
                  </a:moveTo>
                  <a:lnTo>
                    <a:pt x="761652" y="0"/>
                  </a:lnTo>
                  <a:lnTo>
                    <a:pt x="761652" y="741072"/>
                  </a:lnTo>
                  <a:lnTo>
                    <a:pt x="0" y="741072"/>
                  </a:lnTo>
                  <a:close/>
                </a:path>
              </a:pathLst>
            </a:custGeom>
            <a:solidFill>
              <a:srgbClr val="4DAC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512543" y="7386923"/>
            <a:ext cx="7746757" cy="174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endParaRPr dirty="0"/>
          </a:p>
          <a:p>
            <a:pPr>
              <a:lnSpc>
                <a:spcPts val="3486"/>
              </a:lnSpc>
            </a:pPr>
            <a:r>
              <a:rPr lang="en-US" sz="2490" dirty="0">
                <a:solidFill>
                  <a:srgbClr val="000000"/>
                </a:solidFill>
                <a:latin typeface="Georgia Pro"/>
              </a:rPr>
              <a:t>O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potrivire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pozitivă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indică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faptul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că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modelul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află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probabil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filtru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timp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o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potrivire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negativă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confirmă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că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modelul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nu se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află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0" dirty="0" err="1">
                <a:solidFill>
                  <a:srgbClr val="000000"/>
                </a:solidFill>
                <a:latin typeface="Georgia Pro"/>
              </a:rPr>
              <a:t>filtru</a:t>
            </a:r>
            <a:r>
              <a:rPr lang="en-US" sz="2490" dirty="0">
                <a:solidFill>
                  <a:srgbClr val="000000"/>
                </a:solidFill>
                <a:latin typeface="Georgia Pr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2543" y="1210630"/>
            <a:ext cx="8737681" cy="174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Adăugarea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modele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Bloom Filter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implică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aplicarea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funcțiilor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hash pe model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setarea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biților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corespunzători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la 1. Pe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măsură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se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adaugă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mai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multe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modele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filtrul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devine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saturat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ceea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ce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duce la o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scădere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acurateței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2543" y="4730545"/>
            <a:ext cx="8737681" cy="130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8"/>
              </a:lnSpc>
            </a:pP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Pentru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a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testa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dacă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un model se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află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filtrul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Bloom,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modelul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supus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funcțiilor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hash,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iar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modelul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biți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rezultat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este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verificat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în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raport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cu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șirul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 de </a:t>
            </a:r>
            <a:r>
              <a:rPr lang="en-US" sz="2491" dirty="0" err="1">
                <a:solidFill>
                  <a:srgbClr val="000000"/>
                </a:solidFill>
                <a:latin typeface="Georgia Pro"/>
              </a:rPr>
              <a:t>biți</a:t>
            </a:r>
            <a:r>
              <a:rPr lang="en-US" sz="2491" dirty="0">
                <a:solidFill>
                  <a:srgbClr val="000000"/>
                </a:solidFill>
                <a:latin typeface="Georgia Pro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4000014" y="-4019703"/>
            <a:ext cx="10269249" cy="18345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67532" y="7290319"/>
            <a:ext cx="347091" cy="2637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7197075" y="8357337"/>
            <a:ext cx="347091" cy="2637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11288" r="11288"/>
          <a:stretch>
            <a:fillRect/>
          </a:stretch>
        </p:blipFill>
        <p:spPr>
          <a:xfrm>
            <a:off x="3506" y="5139377"/>
            <a:ext cx="9140494" cy="51446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7082"/>
          <a:stretch>
            <a:fillRect/>
          </a:stretch>
        </p:blipFill>
        <p:spPr>
          <a:xfrm>
            <a:off x="9124938" y="13939"/>
            <a:ext cx="9169793" cy="51258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5346" y="836570"/>
            <a:ext cx="7193191" cy="2189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45"/>
              </a:lnSpc>
            </a:pPr>
            <a:r>
              <a:rPr lang="en-US" sz="3762">
                <a:solidFill>
                  <a:srgbClr val="1B512D"/>
                </a:solidFill>
                <a:latin typeface="Livvic Bold Bold"/>
              </a:rPr>
              <a:t>CUM SE VERIFICĂ DACĂ</a:t>
            </a:r>
          </a:p>
          <a:p>
            <a:pPr>
              <a:lnSpc>
                <a:spcPts val="2445"/>
              </a:lnSpc>
            </a:pPr>
            <a:endParaRPr lang="en-US" sz="3762">
              <a:solidFill>
                <a:srgbClr val="1B512D"/>
              </a:solidFill>
              <a:latin typeface="Livvic Bold Bold"/>
            </a:endParaRPr>
          </a:p>
          <a:p>
            <a:pPr>
              <a:lnSpc>
                <a:spcPts val="2445"/>
              </a:lnSpc>
            </a:pPr>
            <a:r>
              <a:rPr lang="en-US" sz="3762">
                <a:solidFill>
                  <a:srgbClr val="1B512D"/>
                </a:solidFill>
                <a:latin typeface="Livvic Bold Bold"/>
              </a:rPr>
              <a:t>MODELUL DAT ESTE SAU NU</a:t>
            </a:r>
          </a:p>
          <a:p>
            <a:pPr>
              <a:lnSpc>
                <a:spcPts val="2445"/>
              </a:lnSpc>
            </a:pPr>
            <a:endParaRPr lang="en-US" sz="3762">
              <a:solidFill>
                <a:srgbClr val="1B512D"/>
              </a:solidFill>
              <a:latin typeface="Livvic Bold Bold"/>
            </a:endParaRPr>
          </a:p>
          <a:p>
            <a:pPr>
              <a:lnSpc>
                <a:spcPts val="2445"/>
              </a:lnSpc>
            </a:pPr>
            <a:r>
              <a:rPr lang="en-US" sz="3762">
                <a:solidFill>
                  <a:srgbClr val="1B512D"/>
                </a:solidFill>
                <a:latin typeface="Livvic Bold Bold"/>
              </a:rPr>
              <a:t>ÎNREGISTRAT ÎN FILTRUL</a:t>
            </a:r>
          </a:p>
          <a:p>
            <a:pPr>
              <a:lnSpc>
                <a:spcPts val="2445"/>
              </a:lnSpc>
            </a:pPr>
            <a:endParaRPr lang="en-US" sz="3762">
              <a:solidFill>
                <a:srgbClr val="1B512D"/>
              </a:solidFill>
              <a:latin typeface="Livvic Bold Bold"/>
            </a:endParaRPr>
          </a:p>
          <a:p>
            <a:pPr>
              <a:lnSpc>
                <a:spcPts val="2445"/>
              </a:lnSpc>
            </a:pPr>
            <a:r>
              <a:rPr lang="en-US" sz="3762">
                <a:solidFill>
                  <a:srgbClr val="1B512D"/>
                </a:solidFill>
                <a:latin typeface="Livvic Bold Bold"/>
              </a:rPr>
              <a:t>BLOOM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2088</Words>
  <Application>Microsoft Office PowerPoint</Application>
  <PresentationFormat>Custom</PresentationFormat>
  <Paragraphs>153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Georgia Pro Italics</vt:lpstr>
      <vt:lpstr>Livvic Bold</vt:lpstr>
      <vt:lpstr>Montserrat Classic Bold</vt:lpstr>
      <vt:lpstr>Arial</vt:lpstr>
      <vt:lpstr>Georgia</vt:lpstr>
      <vt:lpstr>Calibri</vt:lpstr>
      <vt:lpstr>Georgia Pro</vt:lpstr>
      <vt:lpstr>Söhne</vt:lpstr>
      <vt:lpstr>Georgia Pro Bold</vt:lpstr>
      <vt:lpstr>Cinzel</vt:lpstr>
      <vt:lpstr>Livvic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Utilizarea Merkle Trees in Bitcoin</dc:title>
  <dc:creator>Gabriela Nidelea</dc:creator>
  <cp:lastModifiedBy>Gabriela Nidelea</cp:lastModifiedBy>
  <cp:revision>50</cp:revision>
  <dcterms:created xsi:type="dcterms:W3CDTF">2006-08-16T00:00:00Z</dcterms:created>
  <dcterms:modified xsi:type="dcterms:W3CDTF">2023-05-12T10:14:03Z</dcterms:modified>
  <dc:identifier>DAFgvj3-FoY</dc:identifier>
</cp:coreProperties>
</file>